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6" r:id="rId1"/>
  </p:sldMasterIdLst>
  <p:notesMasterIdLst>
    <p:notesMasterId r:id="rId56"/>
  </p:notesMasterIdLst>
  <p:sldIdLst>
    <p:sldId id="256" r:id="rId2"/>
    <p:sldId id="258" r:id="rId3"/>
    <p:sldId id="362" r:id="rId4"/>
    <p:sldId id="259" r:id="rId5"/>
    <p:sldId id="304" r:id="rId6"/>
    <p:sldId id="260" r:id="rId7"/>
    <p:sldId id="305" r:id="rId8"/>
    <p:sldId id="334" r:id="rId9"/>
    <p:sldId id="335" r:id="rId10"/>
    <p:sldId id="336" r:id="rId11"/>
    <p:sldId id="363" r:id="rId12"/>
    <p:sldId id="263" r:id="rId13"/>
    <p:sldId id="337" r:id="rId14"/>
    <p:sldId id="338" r:id="rId15"/>
    <p:sldId id="264" r:id="rId16"/>
    <p:sldId id="339" r:id="rId17"/>
    <p:sldId id="382" r:id="rId18"/>
    <p:sldId id="310" r:id="rId19"/>
    <p:sldId id="361" r:id="rId20"/>
    <p:sldId id="267" r:id="rId21"/>
    <p:sldId id="314" r:id="rId22"/>
    <p:sldId id="313" r:id="rId23"/>
    <p:sldId id="315" r:id="rId24"/>
    <p:sldId id="316" r:id="rId25"/>
    <p:sldId id="317" r:id="rId26"/>
    <p:sldId id="318" r:id="rId27"/>
    <p:sldId id="319" r:id="rId28"/>
    <p:sldId id="320" r:id="rId29"/>
    <p:sldId id="366" r:id="rId30"/>
    <p:sldId id="271" r:id="rId31"/>
    <p:sldId id="381" r:id="rId32"/>
    <p:sldId id="340" r:id="rId33"/>
    <p:sldId id="380" r:id="rId34"/>
    <p:sldId id="341" r:id="rId35"/>
    <p:sldId id="379" r:id="rId36"/>
    <p:sldId id="342" r:id="rId37"/>
    <p:sldId id="378" r:id="rId38"/>
    <p:sldId id="343" r:id="rId39"/>
    <p:sldId id="377" r:id="rId40"/>
    <p:sldId id="344" r:id="rId41"/>
    <p:sldId id="376" r:id="rId42"/>
    <p:sldId id="345" r:id="rId43"/>
    <p:sldId id="375" r:id="rId44"/>
    <p:sldId id="346" r:id="rId45"/>
    <p:sldId id="353" r:id="rId46"/>
    <p:sldId id="354" r:id="rId47"/>
    <p:sldId id="367" r:id="rId48"/>
    <p:sldId id="355" r:id="rId49"/>
    <p:sldId id="356" r:id="rId50"/>
    <p:sldId id="357" r:id="rId51"/>
    <p:sldId id="358" r:id="rId52"/>
    <p:sldId id="359" r:id="rId53"/>
    <p:sldId id="281" r:id="rId54"/>
    <p:sldId id="283" r:id="rId5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22570D0-A7FD-45C4-9C3A-187E027F667F}">
  <a:tblStyle styleId="{622570D0-A7FD-45C4-9C3A-187E027F66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56" autoAdjust="0"/>
  </p:normalViewPr>
  <p:slideViewPr>
    <p:cSldViewPr snapToGrid="0">
      <p:cViewPr varScale="1">
        <p:scale>
          <a:sx n="109" d="100"/>
          <a:sy n="109" d="100"/>
        </p:scale>
        <p:origin x="70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DEB093-3E1C-4692-A985-3896EA860E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9B15BC1-B02B-4908-9932-249979B9F106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/>
            <a:t>Tahap</a:t>
          </a:r>
          <a:r>
            <a:rPr lang="en-US" dirty="0"/>
            <a:t> </a:t>
          </a:r>
          <a:r>
            <a:rPr lang="en-US" dirty="0" err="1"/>
            <a:t>Kovensional</a:t>
          </a:r>
          <a:endParaRPr lang="en-US" dirty="0"/>
        </a:p>
      </dgm:t>
    </dgm:pt>
    <dgm:pt modelId="{707BCF7D-DD8C-486A-BE40-F07A1F8A5384}" type="parTrans" cxnId="{5CDDABBC-57B1-4958-A7B3-0C852982F364}">
      <dgm:prSet/>
      <dgm:spPr/>
      <dgm:t>
        <a:bodyPr/>
        <a:lstStyle/>
        <a:p>
          <a:endParaRPr lang="en-US"/>
        </a:p>
      </dgm:t>
    </dgm:pt>
    <dgm:pt modelId="{3389D075-BBBC-4756-A2C8-A600FE20D25B}" type="sibTrans" cxnId="{5CDDABBC-57B1-4958-A7B3-0C852982F364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/>
        </a:p>
      </dgm:t>
    </dgm:pt>
    <dgm:pt modelId="{E9F15F25-893C-4562-B9EC-F3FA1AC24667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/>
            <a:t>Tahap</a:t>
          </a:r>
          <a:r>
            <a:rPr lang="en-US" dirty="0"/>
            <a:t> Semi Intelligent</a:t>
          </a:r>
        </a:p>
      </dgm:t>
    </dgm:pt>
    <dgm:pt modelId="{14B116AA-15A1-4D5F-99B7-A5D336F5F547}" type="parTrans" cxnId="{3687F0FC-1BA8-415E-A79F-3471857CF04E}">
      <dgm:prSet/>
      <dgm:spPr/>
      <dgm:t>
        <a:bodyPr/>
        <a:lstStyle/>
        <a:p>
          <a:endParaRPr lang="en-US"/>
        </a:p>
      </dgm:t>
    </dgm:pt>
    <dgm:pt modelId="{BEA4706D-E296-4590-89C2-C0A67D00C658}" type="sibTrans" cxnId="{3687F0FC-1BA8-415E-A79F-3471857CF04E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/>
        </a:p>
      </dgm:t>
    </dgm:pt>
    <dgm:pt modelId="{29F879E3-EDAA-4E4A-B976-A0D8C61C1FB9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/>
            <a:t>Tahap</a:t>
          </a:r>
          <a:r>
            <a:rPr lang="en-US" dirty="0"/>
            <a:t> Intelligent</a:t>
          </a:r>
        </a:p>
      </dgm:t>
    </dgm:pt>
    <dgm:pt modelId="{D56B029F-738D-4EC1-8F85-7B8993804194}" type="parTrans" cxnId="{65A4F057-AE91-43D8-A524-E0F5B3B5963D}">
      <dgm:prSet/>
      <dgm:spPr/>
      <dgm:t>
        <a:bodyPr/>
        <a:lstStyle/>
        <a:p>
          <a:endParaRPr lang="en-US"/>
        </a:p>
      </dgm:t>
    </dgm:pt>
    <dgm:pt modelId="{728D24F5-DE59-4697-B6B5-25A59A5CF8E3}" type="sibTrans" cxnId="{65A4F057-AE91-43D8-A524-E0F5B3B5963D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/>
        </a:p>
      </dgm:t>
    </dgm:pt>
    <dgm:pt modelId="{6112F8A2-2C49-4718-ACDA-18E9B26712DC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/>
            <a:t>Tahap</a:t>
          </a:r>
          <a:r>
            <a:rPr lang="en-US" dirty="0"/>
            <a:t> Smart Infrastructure</a:t>
          </a:r>
        </a:p>
      </dgm:t>
    </dgm:pt>
    <dgm:pt modelId="{93EE9B7B-0133-4AFC-B639-34FF3288DE94}" type="parTrans" cxnId="{455C365C-DA71-497E-BAB5-F4B64AD4F331}">
      <dgm:prSet/>
      <dgm:spPr/>
      <dgm:t>
        <a:bodyPr/>
        <a:lstStyle/>
        <a:p>
          <a:endParaRPr lang="en-US"/>
        </a:p>
      </dgm:t>
    </dgm:pt>
    <dgm:pt modelId="{50DD0B4D-06DA-42B0-AE96-6E6FDBD28326}" type="sibTrans" cxnId="{455C365C-DA71-497E-BAB5-F4B64AD4F331}">
      <dgm:prSet/>
      <dgm:spPr/>
      <dgm:t>
        <a:bodyPr/>
        <a:lstStyle/>
        <a:p>
          <a:endParaRPr lang="en-US"/>
        </a:p>
      </dgm:t>
    </dgm:pt>
    <dgm:pt modelId="{631DB988-11F1-4DD8-A49A-83563D3B6F91}" type="pres">
      <dgm:prSet presAssocID="{23DEB093-3E1C-4692-A985-3896EA860E02}" presName="Name0" presStyleCnt="0">
        <dgm:presLayoutVars>
          <dgm:dir/>
          <dgm:resizeHandles val="exact"/>
        </dgm:presLayoutVars>
      </dgm:prSet>
      <dgm:spPr/>
    </dgm:pt>
    <dgm:pt modelId="{9D960E64-4DC0-4A1C-8E1C-2D378717BF52}" type="pres">
      <dgm:prSet presAssocID="{99B15BC1-B02B-4908-9932-249979B9F106}" presName="node" presStyleLbl="node1" presStyleIdx="0" presStyleCnt="4">
        <dgm:presLayoutVars>
          <dgm:bulletEnabled val="1"/>
        </dgm:presLayoutVars>
      </dgm:prSet>
      <dgm:spPr/>
    </dgm:pt>
    <dgm:pt modelId="{25A12D2B-9AB4-4E99-8602-EAC5D2112D29}" type="pres">
      <dgm:prSet presAssocID="{3389D075-BBBC-4756-A2C8-A600FE20D25B}" presName="sibTrans" presStyleLbl="sibTrans2D1" presStyleIdx="0" presStyleCnt="3"/>
      <dgm:spPr/>
    </dgm:pt>
    <dgm:pt modelId="{CD629BAB-B2B4-4F89-B86D-279A4C1B20C6}" type="pres">
      <dgm:prSet presAssocID="{3389D075-BBBC-4756-A2C8-A600FE20D25B}" presName="connectorText" presStyleLbl="sibTrans2D1" presStyleIdx="0" presStyleCnt="3"/>
      <dgm:spPr/>
    </dgm:pt>
    <dgm:pt modelId="{1B2BEBDE-80CE-4178-8B9E-1E0A80215CBF}" type="pres">
      <dgm:prSet presAssocID="{E9F15F25-893C-4562-B9EC-F3FA1AC24667}" presName="node" presStyleLbl="node1" presStyleIdx="1" presStyleCnt="4">
        <dgm:presLayoutVars>
          <dgm:bulletEnabled val="1"/>
        </dgm:presLayoutVars>
      </dgm:prSet>
      <dgm:spPr/>
    </dgm:pt>
    <dgm:pt modelId="{B3564DAC-8BF5-441A-B730-57AB636513E9}" type="pres">
      <dgm:prSet presAssocID="{BEA4706D-E296-4590-89C2-C0A67D00C658}" presName="sibTrans" presStyleLbl="sibTrans2D1" presStyleIdx="1" presStyleCnt="3"/>
      <dgm:spPr/>
    </dgm:pt>
    <dgm:pt modelId="{F1305CEF-F326-40D1-8E41-4D75D74FB751}" type="pres">
      <dgm:prSet presAssocID="{BEA4706D-E296-4590-89C2-C0A67D00C658}" presName="connectorText" presStyleLbl="sibTrans2D1" presStyleIdx="1" presStyleCnt="3"/>
      <dgm:spPr/>
    </dgm:pt>
    <dgm:pt modelId="{FFC1D880-2011-491E-82F3-62EDB5A4EA42}" type="pres">
      <dgm:prSet presAssocID="{29F879E3-EDAA-4E4A-B976-A0D8C61C1FB9}" presName="node" presStyleLbl="node1" presStyleIdx="2" presStyleCnt="4">
        <dgm:presLayoutVars>
          <dgm:bulletEnabled val="1"/>
        </dgm:presLayoutVars>
      </dgm:prSet>
      <dgm:spPr/>
    </dgm:pt>
    <dgm:pt modelId="{0A5AD069-2EF3-49C0-82EE-CFACB021B224}" type="pres">
      <dgm:prSet presAssocID="{728D24F5-DE59-4697-B6B5-25A59A5CF8E3}" presName="sibTrans" presStyleLbl="sibTrans2D1" presStyleIdx="2" presStyleCnt="3"/>
      <dgm:spPr/>
    </dgm:pt>
    <dgm:pt modelId="{D612B9A5-BF42-4708-BDAB-E3D071E450D1}" type="pres">
      <dgm:prSet presAssocID="{728D24F5-DE59-4697-B6B5-25A59A5CF8E3}" presName="connectorText" presStyleLbl="sibTrans2D1" presStyleIdx="2" presStyleCnt="3"/>
      <dgm:spPr/>
    </dgm:pt>
    <dgm:pt modelId="{DD38A902-0E0D-4257-BBB6-8858FEE8D5DB}" type="pres">
      <dgm:prSet presAssocID="{6112F8A2-2C49-4718-ACDA-18E9B26712DC}" presName="node" presStyleLbl="node1" presStyleIdx="3" presStyleCnt="4">
        <dgm:presLayoutVars>
          <dgm:bulletEnabled val="1"/>
        </dgm:presLayoutVars>
      </dgm:prSet>
      <dgm:spPr/>
    </dgm:pt>
  </dgm:ptLst>
  <dgm:cxnLst>
    <dgm:cxn modelId="{081FEA10-85F6-405D-8F04-8F3BF0CB4F6D}" type="presOf" srcId="{29F879E3-EDAA-4E4A-B976-A0D8C61C1FB9}" destId="{FFC1D880-2011-491E-82F3-62EDB5A4EA42}" srcOrd="0" destOrd="0" presId="urn:microsoft.com/office/officeart/2005/8/layout/process1"/>
    <dgm:cxn modelId="{EB706C21-F4D3-4378-B450-3E158891538E}" type="presOf" srcId="{99B15BC1-B02B-4908-9932-249979B9F106}" destId="{9D960E64-4DC0-4A1C-8E1C-2D378717BF52}" srcOrd="0" destOrd="0" presId="urn:microsoft.com/office/officeart/2005/8/layout/process1"/>
    <dgm:cxn modelId="{109D9238-D8E2-4F54-8062-3023CC47C79A}" type="presOf" srcId="{3389D075-BBBC-4756-A2C8-A600FE20D25B}" destId="{CD629BAB-B2B4-4F89-B86D-279A4C1B20C6}" srcOrd="1" destOrd="0" presId="urn:microsoft.com/office/officeart/2005/8/layout/process1"/>
    <dgm:cxn modelId="{04A7603F-1F7A-43A4-9708-2CE8A25D516B}" type="presOf" srcId="{728D24F5-DE59-4697-B6B5-25A59A5CF8E3}" destId="{0A5AD069-2EF3-49C0-82EE-CFACB021B224}" srcOrd="0" destOrd="0" presId="urn:microsoft.com/office/officeart/2005/8/layout/process1"/>
    <dgm:cxn modelId="{455C365C-DA71-497E-BAB5-F4B64AD4F331}" srcId="{23DEB093-3E1C-4692-A985-3896EA860E02}" destId="{6112F8A2-2C49-4718-ACDA-18E9B26712DC}" srcOrd="3" destOrd="0" parTransId="{93EE9B7B-0133-4AFC-B639-34FF3288DE94}" sibTransId="{50DD0B4D-06DA-42B0-AE96-6E6FDBD28326}"/>
    <dgm:cxn modelId="{EA33784D-9335-44C0-B374-F3AB7AAA5879}" type="presOf" srcId="{23DEB093-3E1C-4692-A985-3896EA860E02}" destId="{631DB988-11F1-4DD8-A49A-83563D3B6F91}" srcOrd="0" destOrd="0" presId="urn:microsoft.com/office/officeart/2005/8/layout/process1"/>
    <dgm:cxn modelId="{E39D4C50-20E3-49C5-BB08-5B28463F1E6C}" type="presOf" srcId="{E9F15F25-893C-4562-B9EC-F3FA1AC24667}" destId="{1B2BEBDE-80CE-4178-8B9E-1E0A80215CBF}" srcOrd="0" destOrd="0" presId="urn:microsoft.com/office/officeart/2005/8/layout/process1"/>
    <dgm:cxn modelId="{65A4F057-AE91-43D8-A524-E0F5B3B5963D}" srcId="{23DEB093-3E1C-4692-A985-3896EA860E02}" destId="{29F879E3-EDAA-4E4A-B976-A0D8C61C1FB9}" srcOrd="2" destOrd="0" parTransId="{D56B029F-738D-4EC1-8F85-7B8993804194}" sibTransId="{728D24F5-DE59-4697-B6B5-25A59A5CF8E3}"/>
    <dgm:cxn modelId="{EDDABD8E-90F6-4379-BAC1-EFF5261EEC16}" type="presOf" srcId="{6112F8A2-2C49-4718-ACDA-18E9B26712DC}" destId="{DD38A902-0E0D-4257-BBB6-8858FEE8D5DB}" srcOrd="0" destOrd="0" presId="urn:microsoft.com/office/officeart/2005/8/layout/process1"/>
    <dgm:cxn modelId="{0FD745AF-0FD7-49D7-BFC3-E60FD3EBB75D}" type="presOf" srcId="{3389D075-BBBC-4756-A2C8-A600FE20D25B}" destId="{25A12D2B-9AB4-4E99-8602-EAC5D2112D29}" srcOrd="0" destOrd="0" presId="urn:microsoft.com/office/officeart/2005/8/layout/process1"/>
    <dgm:cxn modelId="{5CDDABBC-57B1-4958-A7B3-0C852982F364}" srcId="{23DEB093-3E1C-4692-A985-3896EA860E02}" destId="{99B15BC1-B02B-4908-9932-249979B9F106}" srcOrd="0" destOrd="0" parTransId="{707BCF7D-DD8C-486A-BE40-F07A1F8A5384}" sibTransId="{3389D075-BBBC-4756-A2C8-A600FE20D25B}"/>
    <dgm:cxn modelId="{C7F028D1-AE37-4121-9038-A6DB1EEFEFBB}" type="presOf" srcId="{BEA4706D-E296-4590-89C2-C0A67D00C658}" destId="{B3564DAC-8BF5-441A-B730-57AB636513E9}" srcOrd="0" destOrd="0" presId="urn:microsoft.com/office/officeart/2005/8/layout/process1"/>
    <dgm:cxn modelId="{25BE62DB-E7C5-4667-A2D9-94B2C94EAA79}" type="presOf" srcId="{728D24F5-DE59-4697-B6B5-25A59A5CF8E3}" destId="{D612B9A5-BF42-4708-BDAB-E3D071E450D1}" srcOrd="1" destOrd="0" presId="urn:microsoft.com/office/officeart/2005/8/layout/process1"/>
    <dgm:cxn modelId="{393A01E5-120A-4E80-AA08-0B3DE8F28E74}" type="presOf" srcId="{BEA4706D-E296-4590-89C2-C0A67D00C658}" destId="{F1305CEF-F326-40D1-8E41-4D75D74FB751}" srcOrd="1" destOrd="0" presId="urn:microsoft.com/office/officeart/2005/8/layout/process1"/>
    <dgm:cxn modelId="{3687F0FC-1BA8-415E-A79F-3471857CF04E}" srcId="{23DEB093-3E1C-4692-A985-3896EA860E02}" destId="{E9F15F25-893C-4562-B9EC-F3FA1AC24667}" srcOrd="1" destOrd="0" parTransId="{14B116AA-15A1-4D5F-99B7-A5D336F5F547}" sibTransId="{BEA4706D-E296-4590-89C2-C0A67D00C658}"/>
    <dgm:cxn modelId="{08723B25-1835-4C04-B5B3-00272F53E775}" type="presParOf" srcId="{631DB988-11F1-4DD8-A49A-83563D3B6F91}" destId="{9D960E64-4DC0-4A1C-8E1C-2D378717BF52}" srcOrd="0" destOrd="0" presId="urn:microsoft.com/office/officeart/2005/8/layout/process1"/>
    <dgm:cxn modelId="{4D36DF4D-4E71-4A4E-9B21-B9CB23200B75}" type="presParOf" srcId="{631DB988-11F1-4DD8-A49A-83563D3B6F91}" destId="{25A12D2B-9AB4-4E99-8602-EAC5D2112D29}" srcOrd="1" destOrd="0" presId="urn:microsoft.com/office/officeart/2005/8/layout/process1"/>
    <dgm:cxn modelId="{6F6E4380-7D30-4DA4-A752-988D0BA51812}" type="presParOf" srcId="{25A12D2B-9AB4-4E99-8602-EAC5D2112D29}" destId="{CD629BAB-B2B4-4F89-B86D-279A4C1B20C6}" srcOrd="0" destOrd="0" presId="urn:microsoft.com/office/officeart/2005/8/layout/process1"/>
    <dgm:cxn modelId="{AC6AC738-B9C5-4EEA-974E-11CBF7E99B26}" type="presParOf" srcId="{631DB988-11F1-4DD8-A49A-83563D3B6F91}" destId="{1B2BEBDE-80CE-4178-8B9E-1E0A80215CBF}" srcOrd="2" destOrd="0" presId="urn:microsoft.com/office/officeart/2005/8/layout/process1"/>
    <dgm:cxn modelId="{2A411086-3F42-456D-B9F1-29116A204D21}" type="presParOf" srcId="{631DB988-11F1-4DD8-A49A-83563D3B6F91}" destId="{B3564DAC-8BF5-441A-B730-57AB636513E9}" srcOrd="3" destOrd="0" presId="urn:microsoft.com/office/officeart/2005/8/layout/process1"/>
    <dgm:cxn modelId="{59AA3851-8086-442A-9EF1-D1CAFC46E272}" type="presParOf" srcId="{B3564DAC-8BF5-441A-B730-57AB636513E9}" destId="{F1305CEF-F326-40D1-8E41-4D75D74FB751}" srcOrd="0" destOrd="0" presId="urn:microsoft.com/office/officeart/2005/8/layout/process1"/>
    <dgm:cxn modelId="{86128B2E-96CC-4586-A31C-69BE787A86FE}" type="presParOf" srcId="{631DB988-11F1-4DD8-A49A-83563D3B6F91}" destId="{FFC1D880-2011-491E-82F3-62EDB5A4EA42}" srcOrd="4" destOrd="0" presId="urn:microsoft.com/office/officeart/2005/8/layout/process1"/>
    <dgm:cxn modelId="{2E45768D-46BC-4BBD-AD97-04ED0D98159A}" type="presParOf" srcId="{631DB988-11F1-4DD8-A49A-83563D3B6F91}" destId="{0A5AD069-2EF3-49C0-82EE-CFACB021B224}" srcOrd="5" destOrd="0" presId="urn:microsoft.com/office/officeart/2005/8/layout/process1"/>
    <dgm:cxn modelId="{657F7007-942E-426F-8E25-1BDA1431F215}" type="presParOf" srcId="{0A5AD069-2EF3-49C0-82EE-CFACB021B224}" destId="{D612B9A5-BF42-4708-BDAB-E3D071E450D1}" srcOrd="0" destOrd="0" presId="urn:microsoft.com/office/officeart/2005/8/layout/process1"/>
    <dgm:cxn modelId="{E25816DF-FDCE-43C4-988D-7977477E0C7A}" type="presParOf" srcId="{631DB988-11F1-4DD8-A49A-83563D3B6F91}" destId="{DD38A902-0E0D-4257-BBB6-8858FEE8D5D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960E64-4DC0-4A1C-8E1C-2D378717BF52}">
      <dsp:nvSpPr>
        <dsp:cNvPr id="0" name=""/>
        <dsp:cNvSpPr/>
      </dsp:nvSpPr>
      <dsp:spPr>
        <a:xfrm>
          <a:off x="2678" y="1680616"/>
          <a:ext cx="1171277" cy="70276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Tahap</a:t>
          </a:r>
          <a:r>
            <a:rPr lang="en-US" sz="1300" kern="1200" dirty="0"/>
            <a:t> </a:t>
          </a:r>
          <a:r>
            <a:rPr lang="en-US" sz="1300" kern="1200" dirty="0" err="1"/>
            <a:t>Kovensional</a:t>
          </a:r>
          <a:endParaRPr lang="en-US" sz="1300" kern="1200" dirty="0"/>
        </a:p>
      </dsp:txBody>
      <dsp:txXfrm>
        <a:off x="23261" y="1701199"/>
        <a:ext cx="1130111" cy="661600"/>
      </dsp:txXfrm>
    </dsp:sp>
    <dsp:sp modelId="{25A12D2B-9AB4-4E99-8602-EAC5D2112D29}">
      <dsp:nvSpPr>
        <dsp:cNvPr id="0" name=""/>
        <dsp:cNvSpPr/>
      </dsp:nvSpPr>
      <dsp:spPr>
        <a:xfrm>
          <a:off x="1291083" y="1886761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291083" y="1944856"/>
        <a:ext cx="173817" cy="174286"/>
      </dsp:txXfrm>
    </dsp:sp>
    <dsp:sp modelId="{1B2BEBDE-80CE-4178-8B9E-1E0A80215CBF}">
      <dsp:nvSpPr>
        <dsp:cNvPr id="0" name=""/>
        <dsp:cNvSpPr/>
      </dsp:nvSpPr>
      <dsp:spPr>
        <a:xfrm>
          <a:off x="1642467" y="1680616"/>
          <a:ext cx="1171277" cy="70276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Tahap</a:t>
          </a:r>
          <a:r>
            <a:rPr lang="en-US" sz="1300" kern="1200" dirty="0"/>
            <a:t> Semi Intelligent</a:t>
          </a:r>
        </a:p>
      </dsp:txBody>
      <dsp:txXfrm>
        <a:off x="1663050" y="1701199"/>
        <a:ext cx="1130111" cy="661600"/>
      </dsp:txXfrm>
    </dsp:sp>
    <dsp:sp modelId="{B3564DAC-8BF5-441A-B730-57AB636513E9}">
      <dsp:nvSpPr>
        <dsp:cNvPr id="0" name=""/>
        <dsp:cNvSpPr/>
      </dsp:nvSpPr>
      <dsp:spPr>
        <a:xfrm>
          <a:off x="2930872" y="1886761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930872" y="1944856"/>
        <a:ext cx="173817" cy="174286"/>
      </dsp:txXfrm>
    </dsp:sp>
    <dsp:sp modelId="{FFC1D880-2011-491E-82F3-62EDB5A4EA42}">
      <dsp:nvSpPr>
        <dsp:cNvPr id="0" name=""/>
        <dsp:cNvSpPr/>
      </dsp:nvSpPr>
      <dsp:spPr>
        <a:xfrm>
          <a:off x="3282255" y="1680616"/>
          <a:ext cx="1171277" cy="70276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Tahap</a:t>
          </a:r>
          <a:r>
            <a:rPr lang="en-US" sz="1300" kern="1200" dirty="0"/>
            <a:t> Intelligent</a:t>
          </a:r>
        </a:p>
      </dsp:txBody>
      <dsp:txXfrm>
        <a:off x="3302838" y="1701199"/>
        <a:ext cx="1130111" cy="661600"/>
      </dsp:txXfrm>
    </dsp:sp>
    <dsp:sp modelId="{0A5AD069-2EF3-49C0-82EE-CFACB021B224}">
      <dsp:nvSpPr>
        <dsp:cNvPr id="0" name=""/>
        <dsp:cNvSpPr/>
      </dsp:nvSpPr>
      <dsp:spPr>
        <a:xfrm>
          <a:off x="4570660" y="1886761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570660" y="1944856"/>
        <a:ext cx="173817" cy="174286"/>
      </dsp:txXfrm>
    </dsp:sp>
    <dsp:sp modelId="{DD38A902-0E0D-4257-BBB6-8858FEE8D5DB}">
      <dsp:nvSpPr>
        <dsp:cNvPr id="0" name=""/>
        <dsp:cNvSpPr/>
      </dsp:nvSpPr>
      <dsp:spPr>
        <a:xfrm>
          <a:off x="4922043" y="1680616"/>
          <a:ext cx="1171277" cy="70276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Tahap</a:t>
          </a:r>
          <a:r>
            <a:rPr lang="en-US" sz="1300" kern="1200" dirty="0"/>
            <a:t> Smart Infrastructure</a:t>
          </a:r>
        </a:p>
      </dsp:txBody>
      <dsp:txXfrm>
        <a:off x="4942626" y="1701199"/>
        <a:ext cx="1130111" cy="6616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ad73984ffc_0_16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ad73984ffc_0_16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ad73984ffc_0_16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ad73984ffc_0_16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0739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ad73984ffc_0_16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ad73984ffc_0_16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4053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ad8999aef1_0_5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ad8999aef1_0_5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ad8999aef1_0_5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ad8999aef1_0_5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65819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ad8999aef1_0_5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ad8999aef1_0_5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6130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ad8999aef1_0_5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ad8999aef1_0_5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53893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ad8999aef1_0_3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ad8999aef1_0_3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ad8999aef1_0_3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ad8999aef1_0_3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23770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ad8999aef1_0_3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ad8999aef1_0_3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505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ad73984ffc_0_15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ad73984ffc_0_15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ad8999aef1_0_3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ad8999aef1_0_3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32198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ad8999aef1_0_3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ad8999aef1_0_3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18052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ad8999aef1_0_3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ad8999aef1_0_3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3736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ad8999aef1_0_3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ad8999aef1_0_3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9856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ad8999aef1_0_3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ad8999aef1_0_3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65579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ad8999aef1_0_3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ad8999aef1_0_3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29340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ad73984ffc_0_17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ad73984ffc_0_17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ad73984ffc_0_17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ad73984ffc_0_17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34366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ad73984ffc_0_17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ad73984ffc_0_17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66579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ad73984ffc_0_17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ad73984ffc_0_17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656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ad73984ffc_0_180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ad73984ffc_0_180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ad73984ffc_0_17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ad73984ffc_0_17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06945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ad73984ffc_0_17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ad73984ffc_0_17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5432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ad73984ffc_0_17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ad73984ffc_0_17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6450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ad73984ffc_0_17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ad73984ffc_0_17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7194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ad73984ffc_0_17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ad73984ffc_0_17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25103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ad73984ffc_0_17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ad73984ffc_0_17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81895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ad73984ffc_0_17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ad73984ffc_0_17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56555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ad73984ffc_0_17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ad73984ffc_0_17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11386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ad73984ffc_0_17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ad73984ffc_0_17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1923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ad73984ffc_0_17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ad73984ffc_0_17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51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ad73984ffc_0_180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ad73984ffc_0_180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70896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ad73984ffc_0_17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ad73984ffc_0_17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88843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ad73984ffc_0_17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ad73984ffc_0_17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6973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ad73984ffc_0_17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ad73984ffc_0_17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2517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ad73984ffc_0_17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ad73984ffc_0_17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07552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ad73984ffc_0_17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ad73984ffc_0_17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58553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ad73984ffc_0_17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ad73984ffc_0_17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01269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ad73984ffc_0_17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ad73984ffc_0_17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20592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ad73984ffc_0_17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ad73984ffc_0_17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58037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gad8999aef1_0_2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5" name="Google Shape;2375;gad8999aef1_0_2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3" name="Google Shape;2573;gad8999aef1_0_19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4" name="Google Shape;2574;gad8999aef1_0_19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ad8999aef1_0_29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ad8999aef1_0_29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ad73984ffc_0_180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ad73984ffc_0_180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3721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ad73984ffc_0_180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ad73984ffc_0_180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2650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ad73984ffc_0_180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ad73984ffc_0_180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6986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ad73984ffc_0_180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ad73984ffc_0_180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680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name="adj" fmla="val 790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27475" y="1408075"/>
            <a:ext cx="4366200" cy="17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21025" y="3114400"/>
            <a:ext cx="4172700" cy="4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31225" y="229756"/>
            <a:ext cx="8724000" cy="4217169"/>
            <a:chOff x="231225" y="229756"/>
            <a:chExt cx="8724000" cy="4217169"/>
          </a:xfrm>
        </p:grpSpPr>
        <p:sp>
          <p:nvSpPr>
            <p:cNvPr id="13" name="Google Shape;13;p2"/>
            <p:cNvSpPr/>
            <p:nvPr/>
          </p:nvSpPr>
          <p:spPr>
            <a:xfrm>
              <a:off x="231225" y="3733500"/>
              <a:ext cx="389700" cy="389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58300" y="4152925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83125" y="3550499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556445" y="229756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6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7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name="adj" fmla="val 790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7"/>
          <p:cNvSpPr txBox="1">
            <a:spLocks noGrp="1"/>
          </p:cNvSpPr>
          <p:nvPr>
            <p:ph type="subTitle" idx="1"/>
          </p:nvPr>
        </p:nvSpPr>
        <p:spPr>
          <a:xfrm>
            <a:off x="2680650" y="2075675"/>
            <a:ext cx="1874400" cy="4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p17"/>
          <p:cNvSpPr txBox="1">
            <a:spLocks noGrp="1"/>
          </p:cNvSpPr>
          <p:nvPr>
            <p:ph type="subTitle" idx="2"/>
          </p:nvPr>
        </p:nvSpPr>
        <p:spPr>
          <a:xfrm>
            <a:off x="2566350" y="1676917"/>
            <a:ext cx="2103000" cy="4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 Thin"/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3" name="Google Shape;183;p17"/>
          <p:cNvSpPr txBox="1">
            <a:spLocks noGrp="1"/>
          </p:cNvSpPr>
          <p:nvPr>
            <p:ph type="subTitle" idx="3"/>
          </p:nvPr>
        </p:nvSpPr>
        <p:spPr>
          <a:xfrm>
            <a:off x="6332025" y="1676917"/>
            <a:ext cx="2103000" cy="4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 Thin"/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4" name="Google Shape;184;p17"/>
          <p:cNvSpPr txBox="1">
            <a:spLocks noGrp="1"/>
          </p:cNvSpPr>
          <p:nvPr>
            <p:ph type="subTitle" idx="4"/>
          </p:nvPr>
        </p:nvSpPr>
        <p:spPr>
          <a:xfrm>
            <a:off x="708975" y="2741125"/>
            <a:ext cx="2103000" cy="4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 Thin"/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5" name="Google Shape;185;p17"/>
          <p:cNvSpPr txBox="1">
            <a:spLocks noGrp="1"/>
          </p:cNvSpPr>
          <p:nvPr>
            <p:ph type="subTitle" idx="5"/>
          </p:nvPr>
        </p:nvSpPr>
        <p:spPr>
          <a:xfrm>
            <a:off x="4446075" y="2742409"/>
            <a:ext cx="2103000" cy="4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 Thin"/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6" name="Google Shape;186;p17"/>
          <p:cNvSpPr txBox="1">
            <a:spLocks noGrp="1"/>
          </p:cNvSpPr>
          <p:nvPr>
            <p:ph type="subTitle" idx="6"/>
          </p:nvPr>
        </p:nvSpPr>
        <p:spPr>
          <a:xfrm>
            <a:off x="6446325" y="2075675"/>
            <a:ext cx="1874400" cy="4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17"/>
          <p:cNvSpPr txBox="1">
            <a:spLocks noGrp="1"/>
          </p:cNvSpPr>
          <p:nvPr>
            <p:ph type="subTitle" idx="7"/>
          </p:nvPr>
        </p:nvSpPr>
        <p:spPr>
          <a:xfrm>
            <a:off x="823275" y="3136256"/>
            <a:ext cx="1874400" cy="4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8" name="Google Shape;188;p17"/>
          <p:cNvSpPr txBox="1">
            <a:spLocks noGrp="1"/>
          </p:cNvSpPr>
          <p:nvPr>
            <p:ph type="subTitle" idx="8"/>
          </p:nvPr>
        </p:nvSpPr>
        <p:spPr>
          <a:xfrm>
            <a:off x="4560375" y="3136256"/>
            <a:ext cx="1874400" cy="4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1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90" name="Google Shape;190;p17"/>
          <p:cNvGrpSpPr/>
          <p:nvPr/>
        </p:nvGrpSpPr>
        <p:grpSpPr>
          <a:xfrm>
            <a:off x="270750" y="305956"/>
            <a:ext cx="7172425" cy="3514294"/>
            <a:chOff x="270750" y="305956"/>
            <a:chExt cx="7172425" cy="3514294"/>
          </a:xfrm>
        </p:grpSpPr>
        <p:sp>
          <p:nvSpPr>
            <p:cNvPr id="191" name="Google Shape;191;p17"/>
            <p:cNvSpPr/>
            <p:nvPr/>
          </p:nvSpPr>
          <p:spPr>
            <a:xfrm>
              <a:off x="270750" y="3248150"/>
              <a:ext cx="572100" cy="5721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6871075" y="445024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2318445" y="305956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2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name="adj" fmla="val 790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8"/>
          <p:cNvSpPr txBox="1">
            <a:spLocks noGrp="1"/>
          </p:cNvSpPr>
          <p:nvPr>
            <p:ph type="subTitle" idx="1"/>
          </p:nvPr>
        </p:nvSpPr>
        <p:spPr>
          <a:xfrm>
            <a:off x="4795550" y="1203875"/>
            <a:ext cx="3246600" cy="50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18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18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18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18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18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18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18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18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97" name="Google Shape;197;p18"/>
          <p:cNvSpPr txBox="1">
            <a:spLocks noGrp="1"/>
          </p:cNvSpPr>
          <p:nvPr>
            <p:ph type="subTitle" idx="2"/>
          </p:nvPr>
        </p:nvSpPr>
        <p:spPr>
          <a:xfrm>
            <a:off x="1115300" y="1208688"/>
            <a:ext cx="3246600" cy="50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18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18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18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18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18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18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18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18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98" name="Google Shape;198;p1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8"/>
          <p:cNvSpPr txBox="1">
            <a:spLocks noGrp="1"/>
          </p:cNvSpPr>
          <p:nvPr>
            <p:ph type="subTitle" idx="3"/>
          </p:nvPr>
        </p:nvSpPr>
        <p:spPr>
          <a:xfrm>
            <a:off x="4795550" y="1855683"/>
            <a:ext cx="3246600" cy="20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200" name="Google Shape;200;p18"/>
          <p:cNvSpPr txBox="1">
            <a:spLocks noGrp="1"/>
          </p:cNvSpPr>
          <p:nvPr>
            <p:ph type="subTitle" idx="4"/>
          </p:nvPr>
        </p:nvSpPr>
        <p:spPr>
          <a:xfrm>
            <a:off x="1115300" y="1855683"/>
            <a:ext cx="3246600" cy="20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grpSp>
        <p:nvGrpSpPr>
          <p:cNvPr id="201" name="Google Shape;201;p18"/>
          <p:cNvGrpSpPr/>
          <p:nvPr/>
        </p:nvGrpSpPr>
        <p:grpSpPr>
          <a:xfrm>
            <a:off x="270750" y="-561264"/>
            <a:ext cx="8627325" cy="4964025"/>
            <a:chOff x="270750" y="-561264"/>
            <a:chExt cx="8627325" cy="4964025"/>
          </a:xfrm>
        </p:grpSpPr>
        <p:grpSp>
          <p:nvGrpSpPr>
            <p:cNvPr id="202" name="Google Shape;202;p18"/>
            <p:cNvGrpSpPr/>
            <p:nvPr/>
          </p:nvGrpSpPr>
          <p:grpSpPr>
            <a:xfrm rot="10800000" flipH="1">
              <a:off x="270750" y="253149"/>
              <a:ext cx="8627325" cy="4149612"/>
              <a:chOff x="270750" y="192538"/>
              <a:chExt cx="8627325" cy="4149612"/>
            </a:xfrm>
          </p:grpSpPr>
          <p:sp>
            <p:nvSpPr>
              <p:cNvPr id="203" name="Google Shape;203;p18"/>
              <p:cNvSpPr/>
              <p:nvPr/>
            </p:nvSpPr>
            <p:spPr>
              <a:xfrm>
                <a:off x="270750" y="3248150"/>
                <a:ext cx="572100" cy="572100"/>
              </a:xfrm>
              <a:prstGeom prst="donut">
                <a:avLst>
                  <a:gd name="adj" fmla="val 1594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8"/>
              <p:cNvSpPr/>
              <p:nvPr/>
            </p:nvSpPr>
            <p:spPr>
              <a:xfrm>
                <a:off x="8301150" y="4048150"/>
                <a:ext cx="293700" cy="294000"/>
              </a:xfrm>
              <a:prstGeom prst="donut">
                <a:avLst>
                  <a:gd name="adj" fmla="val 1594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8"/>
              <p:cNvSpPr/>
              <p:nvPr/>
            </p:nvSpPr>
            <p:spPr>
              <a:xfrm>
                <a:off x="7218275" y="360574"/>
                <a:ext cx="572100" cy="572700"/>
              </a:xfrm>
              <a:prstGeom prst="donut">
                <a:avLst>
                  <a:gd name="adj" fmla="val 1594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8"/>
              <p:cNvSpPr/>
              <p:nvPr/>
            </p:nvSpPr>
            <p:spPr>
              <a:xfrm>
                <a:off x="8325975" y="2965824"/>
                <a:ext cx="572100" cy="572700"/>
              </a:xfrm>
              <a:prstGeom prst="donut">
                <a:avLst>
                  <a:gd name="adj" fmla="val 1594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8"/>
              <p:cNvSpPr/>
              <p:nvPr/>
            </p:nvSpPr>
            <p:spPr>
              <a:xfrm>
                <a:off x="817013" y="192538"/>
                <a:ext cx="520200" cy="520800"/>
              </a:xfrm>
              <a:prstGeom prst="donut">
                <a:avLst>
                  <a:gd name="adj" fmla="val 1594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8"/>
              <p:cNvSpPr/>
              <p:nvPr/>
            </p:nvSpPr>
            <p:spPr>
              <a:xfrm>
                <a:off x="1337220" y="250706"/>
                <a:ext cx="293700" cy="294000"/>
              </a:xfrm>
              <a:prstGeom prst="donut">
                <a:avLst>
                  <a:gd name="adj" fmla="val 1594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9" name="Google Shape;209;p18"/>
            <p:cNvSpPr/>
            <p:nvPr/>
          </p:nvSpPr>
          <p:spPr>
            <a:xfrm rot="-10244201">
              <a:off x="1290109" y="-473041"/>
              <a:ext cx="1192755" cy="1192755"/>
            </a:xfrm>
            <a:prstGeom prst="blockArc">
              <a:avLst>
                <a:gd name="adj1" fmla="val 10247770"/>
                <a:gd name="adj2" fmla="val 21057893"/>
                <a:gd name="adj3" fmla="val 129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SECTION_TITLE_AND_DESCRIPTION_1_1_3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9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name="adj" fmla="val 790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9"/>
          <p:cNvSpPr txBox="1">
            <a:spLocks noGrp="1"/>
          </p:cNvSpPr>
          <p:nvPr>
            <p:ph type="title"/>
          </p:nvPr>
        </p:nvSpPr>
        <p:spPr>
          <a:xfrm>
            <a:off x="923550" y="1265863"/>
            <a:ext cx="21909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3" name="Google Shape;213;p19"/>
          <p:cNvSpPr txBox="1">
            <a:spLocks noGrp="1"/>
          </p:cNvSpPr>
          <p:nvPr>
            <p:ph type="subTitle" idx="1"/>
          </p:nvPr>
        </p:nvSpPr>
        <p:spPr>
          <a:xfrm>
            <a:off x="790650" y="1713125"/>
            <a:ext cx="2323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14" name="Google Shape;214;p19"/>
          <p:cNvSpPr txBox="1">
            <a:spLocks noGrp="1"/>
          </p:cNvSpPr>
          <p:nvPr>
            <p:ph type="title" idx="2"/>
          </p:nvPr>
        </p:nvSpPr>
        <p:spPr>
          <a:xfrm>
            <a:off x="923550" y="2668141"/>
            <a:ext cx="21909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5" name="Google Shape;215;p19"/>
          <p:cNvSpPr txBox="1">
            <a:spLocks noGrp="1"/>
          </p:cNvSpPr>
          <p:nvPr>
            <p:ph type="subTitle" idx="3"/>
          </p:nvPr>
        </p:nvSpPr>
        <p:spPr>
          <a:xfrm>
            <a:off x="790650" y="3115418"/>
            <a:ext cx="2323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16" name="Google Shape;216;p19"/>
          <p:cNvSpPr txBox="1">
            <a:spLocks noGrp="1"/>
          </p:cNvSpPr>
          <p:nvPr>
            <p:ph type="title" idx="4"/>
          </p:nvPr>
        </p:nvSpPr>
        <p:spPr>
          <a:xfrm>
            <a:off x="6029625" y="1265863"/>
            <a:ext cx="21909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7" name="Google Shape;217;p19"/>
          <p:cNvSpPr txBox="1">
            <a:spLocks noGrp="1"/>
          </p:cNvSpPr>
          <p:nvPr>
            <p:ph type="subTitle" idx="5"/>
          </p:nvPr>
        </p:nvSpPr>
        <p:spPr>
          <a:xfrm>
            <a:off x="6029625" y="1713125"/>
            <a:ext cx="2323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18" name="Google Shape;218;p19"/>
          <p:cNvSpPr txBox="1">
            <a:spLocks noGrp="1"/>
          </p:cNvSpPr>
          <p:nvPr>
            <p:ph type="title" idx="6"/>
          </p:nvPr>
        </p:nvSpPr>
        <p:spPr>
          <a:xfrm>
            <a:off x="6029625" y="2668143"/>
            <a:ext cx="21909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9" name="Google Shape;219;p19"/>
          <p:cNvSpPr txBox="1">
            <a:spLocks noGrp="1"/>
          </p:cNvSpPr>
          <p:nvPr>
            <p:ph type="subTitle" idx="7"/>
          </p:nvPr>
        </p:nvSpPr>
        <p:spPr>
          <a:xfrm>
            <a:off x="6029625" y="3115418"/>
            <a:ext cx="2323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0" name="Google Shape;220;p19"/>
          <p:cNvSpPr txBox="1">
            <a:spLocks noGrp="1"/>
          </p:cNvSpPr>
          <p:nvPr>
            <p:ph type="title" idx="8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21" name="Google Shape;221;p19"/>
          <p:cNvGrpSpPr/>
          <p:nvPr/>
        </p:nvGrpSpPr>
        <p:grpSpPr>
          <a:xfrm>
            <a:off x="270750" y="-561264"/>
            <a:ext cx="8627325" cy="2190739"/>
            <a:chOff x="270750" y="-561264"/>
            <a:chExt cx="8627325" cy="2190739"/>
          </a:xfrm>
        </p:grpSpPr>
        <p:grpSp>
          <p:nvGrpSpPr>
            <p:cNvPr id="222" name="Google Shape;222;p19"/>
            <p:cNvGrpSpPr/>
            <p:nvPr/>
          </p:nvGrpSpPr>
          <p:grpSpPr>
            <a:xfrm rot="10800000" flipH="1">
              <a:off x="270750" y="253149"/>
              <a:ext cx="8627325" cy="1376326"/>
              <a:chOff x="270750" y="2965824"/>
              <a:chExt cx="8627325" cy="1376326"/>
            </a:xfrm>
          </p:grpSpPr>
          <p:sp>
            <p:nvSpPr>
              <p:cNvPr id="223" name="Google Shape;223;p19"/>
              <p:cNvSpPr/>
              <p:nvPr/>
            </p:nvSpPr>
            <p:spPr>
              <a:xfrm>
                <a:off x="270750" y="3248150"/>
                <a:ext cx="572100" cy="572100"/>
              </a:xfrm>
              <a:prstGeom prst="donut">
                <a:avLst>
                  <a:gd name="adj" fmla="val 1594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9"/>
              <p:cNvSpPr/>
              <p:nvPr/>
            </p:nvSpPr>
            <p:spPr>
              <a:xfrm>
                <a:off x="8301150" y="4048150"/>
                <a:ext cx="293700" cy="294000"/>
              </a:xfrm>
              <a:prstGeom prst="donut">
                <a:avLst>
                  <a:gd name="adj" fmla="val 1594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9"/>
              <p:cNvSpPr/>
              <p:nvPr/>
            </p:nvSpPr>
            <p:spPr>
              <a:xfrm>
                <a:off x="8325975" y="2965824"/>
                <a:ext cx="572100" cy="572700"/>
              </a:xfrm>
              <a:prstGeom prst="donut">
                <a:avLst>
                  <a:gd name="adj" fmla="val 1594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6" name="Google Shape;226;p19"/>
            <p:cNvSpPr/>
            <p:nvPr/>
          </p:nvSpPr>
          <p:spPr>
            <a:xfrm rot="-10244201">
              <a:off x="1290109" y="-473041"/>
              <a:ext cx="1192755" cy="1192755"/>
            </a:xfrm>
            <a:prstGeom prst="blockArc">
              <a:avLst>
                <a:gd name="adj1" fmla="val 10247770"/>
                <a:gd name="adj2" fmla="val 21057893"/>
                <a:gd name="adj3" fmla="val 129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ONLY_1_2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5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name="adj" fmla="val 790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25"/>
          <p:cNvGrpSpPr/>
          <p:nvPr/>
        </p:nvGrpSpPr>
        <p:grpSpPr>
          <a:xfrm flipH="1">
            <a:off x="466113" y="283325"/>
            <a:ext cx="8310488" cy="4058138"/>
            <a:chOff x="270750" y="369050"/>
            <a:chExt cx="8310488" cy="4058138"/>
          </a:xfrm>
        </p:grpSpPr>
        <p:sp>
          <p:nvSpPr>
            <p:cNvPr id="295" name="Google Shape;295;p25"/>
            <p:cNvSpPr/>
            <p:nvPr/>
          </p:nvSpPr>
          <p:spPr>
            <a:xfrm>
              <a:off x="622525" y="369050"/>
              <a:ext cx="896100" cy="8961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5"/>
            <p:cNvSpPr/>
            <p:nvPr/>
          </p:nvSpPr>
          <p:spPr>
            <a:xfrm>
              <a:off x="270750" y="2638875"/>
              <a:ext cx="572100" cy="5721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5"/>
            <p:cNvSpPr/>
            <p:nvPr/>
          </p:nvSpPr>
          <p:spPr>
            <a:xfrm rot="10800000">
              <a:off x="8287538" y="3923537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5"/>
            <p:cNvSpPr/>
            <p:nvPr/>
          </p:nvSpPr>
          <p:spPr>
            <a:xfrm>
              <a:off x="7891375" y="1494499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5"/>
            <p:cNvSpPr/>
            <p:nvPr/>
          </p:nvSpPr>
          <p:spPr>
            <a:xfrm rot="10800000">
              <a:off x="7637888" y="3854488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5"/>
            <p:cNvSpPr/>
            <p:nvPr/>
          </p:nvSpPr>
          <p:spPr>
            <a:xfrm>
              <a:off x="2194400" y="340271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5"/>
            <p:cNvSpPr/>
            <p:nvPr/>
          </p:nvSpPr>
          <p:spPr>
            <a:xfrm>
              <a:off x="6692981" y="897169"/>
              <a:ext cx="274200" cy="2745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5"/>
            <p:cNvSpPr/>
            <p:nvPr/>
          </p:nvSpPr>
          <p:spPr>
            <a:xfrm>
              <a:off x="1661220" y="625231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ONLY_1_1_2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6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name="adj" fmla="val 790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5" name="Google Shape;305;p26"/>
          <p:cNvGrpSpPr/>
          <p:nvPr/>
        </p:nvGrpSpPr>
        <p:grpSpPr>
          <a:xfrm flipH="1">
            <a:off x="366000" y="253149"/>
            <a:ext cx="8563397" cy="4105938"/>
            <a:chOff x="536166" y="253149"/>
            <a:chExt cx="8563397" cy="4105938"/>
          </a:xfrm>
        </p:grpSpPr>
        <p:sp>
          <p:nvSpPr>
            <p:cNvPr id="306" name="Google Shape;306;p26"/>
            <p:cNvSpPr/>
            <p:nvPr/>
          </p:nvSpPr>
          <p:spPr>
            <a:xfrm>
              <a:off x="536166" y="349650"/>
              <a:ext cx="860700" cy="860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723100" y="3131600"/>
              <a:ext cx="572100" cy="5721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 rot="10800000">
              <a:off x="8805863" y="3531662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8466300" y="253149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6"/>
            <p:cNvSpPr/>
            <p:nvPr/>
          </p:nvSpPr>
          <p:spPr>
            <a:xfrm rot="10800000">
              <a:off x="8272438" y="3786388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3585300" y="2542838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6"/>
            <p:cNvSpPr/>
            <p:nvPr/>
          </p:nvSpPr>
          <p:spPr>
            <a:xfrm>
              <a:off x="5778038" y="1319738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6"/>
            <p:cNvSpPr/>
            <p:nvPr/>
          </p:nvSpPr>
          <p:spPr>
            <a:xfrm>
              <a:off x="2318445" y="305956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TITLE_ONLY_1_1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7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name="adj" fmla="val 790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" name="Google Shape;316;p27"/>
          <p:cNvGrpSpPr/>
          <p:nvPr/>
        </p:nvGrpSpPr>
        <p:grpSpPr>
          <a:xfrm flipH="1">
            <a:off x="290300" y="219124"/>
            <a:ext cx="8687224" cy="4649838"/>
            <a:chOff x="412338" y="27249"/>
            <a:chExt cx="8687224" cy="4649838"/>
          </a:xfrm>
        </p:grpSpPr>
        <p:sp>
          <p:nvSpPr>
            <p:cNvPr id="317" name="Google Shape;317;p27"/>
            <p:cNvSpPr/>
            <p:nvPr/>
          </p:nvSpPr>
          <p:spPr>
            <a:xfrm>
              <a:off x="412338" y="904050"/>
              <a:ext cx="687300" cy="6873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7"/>
            <p:cNvSpPr/>
            <p:nvPr/>
          </p:nvSpPr>
          <p:spPr>
            <a:xfrm>
              <a:off x="959150" y="3978250"/>
              <a:ext cx="572100" cy="5721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7"/>
            <p:cNvSpPr/>
            <p:nvPr/>
          </p:nvSpPr>
          <p:spPr>
            <a:xfrm rot="10800000">
              <a:off x="8805863" y="3531662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7"/>
            <p:cNvSpPr/>
            <p:nvPr/>
          </p:nvSpPr>
          <p:spPr>
            <a:xfrm>
              <a:off x="7399500" y="27249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 rot="10800000">
              <a:off x="8272438" y="3786388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7"/>
            <p:cNvSpPr/>
            <p:nvPr/>
          </p:nvSpPr>
          <p:spPr>
            <a:xfrm>
              <a:off x="6661875" y="4156288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7"/>
            <p:cNvSpPr/>
            <p:nvPr/>
          </p:nvSpPr>
          <p:spPr>
            <a:xfrm>
              <a:off x="2318445" y="305956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_1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8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name="adj" fmla="val 790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28"/>
          <p:cNvGrpSpPr/>
          <p:nvPr/>
        </p:nvGrpSpPr>
        <p:grpSpPr>
          <a:xfrm>
            <a:off x="270750" y="-561264"/>
            <a:ext cx="8627325" cy="4964025"/>
            <a:chOff x="270750" y="-561264"/>
            <a:chExt cx="8627325" cy="4964025"/>
          </a:xfrm>
        </p:grpSpPr>
        <p:grpSp>
          <p:nvGrpSpPr>
            <p:cNvPr id="327" name="Google Shape;327;p28"/>
            <p:cNvGrpSpPr/>
            <p:nvPr/>
          </p:nvGrpSpPr>
          <p:grpSpPr>
            <a:xfrm rot="10800000" flipH="1">
              <a:off x="270750" y="253149"/>
              <a:ext cx="8627325" cy="4149612"/>
              <a:chOff x="270750" y="192538"/>
              <a:chExt cx="8627325" cy="4149612"/>
            </a:xfrm>
          </p:grpSpPr>
          <p:sp>
            <p:nvSpPr>
              <p:cNvPr id="328" name="Google Shape;328;p28"/>
              <p:cNvSpPr/>
              <p:nvPr/>
            </p:nvSpPr>
            <p:spPr>
              <a:xfrm>
                <a:off x="270750" y="3248150"/>
                <a:ext cx="572100" cy="572100"/>
              </a:xfrm>
              <a:prstGeom prst="donut">
                <a:avLst>
                  <a:gd name="adj" fmla="val 1594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28"/>
              <p:cNvSpPr/>
              <p:nvPr/>
            </p:nvSpPr>
            <p:spPr>
              <a:xfrm>
                <a:off x="8301150" y="4048150"/>
                <a:ext cx="293700" cy="294000"/>
              </a:xfrm>
              <a:prstGeom prst="donut">
                <a:avLst>
                  <a:gd name="adj" fmla="val 1594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28"/>
              <p:cNvSpPr/>
              <p:nvPr/>
            </p:nvSpPr>
            <p:spPr>
              <a:xfrm>
                <a:off x="7218275" y="360574"/>
                <a:ext cx="572100" cy="572700"/>
              </a:xfrm>
              <a:prstGeom prst="donut">
                <a:avLst>
                  <a:gd name="adj" fmla="val 1594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8"/>
              <p:cNvSpPr/>
              <p:nvPr/>
            </p:nvSpPr>
            <p:spPr>
              <a:xfrm>
                <a:off x="8325975" y="2965824"/>
                <a:ext cx="572100" cy="572700"/>
              </a:xfrm>
              <a:prstGeom prst="donut">
                <a:avLst>
                  <a:gd name="adj" fmla="val 1594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8"/>
              <p:cNvSpPr/>
              <p:nvPr/>
            </p:nvSpPr>
            <p:spPr>
              <a:xfrm>
                <a:off x="817013" y="192538"/>
                <a:ext cx="520200" cy="520800"/>
              </a:xfrm>
              <a:prstGeom prst="donut">
                <a:avLst>
                  <a:gd name="adj" fmla="val 1594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8"/>
              <p:cNvSpPr/>
              <p:nvPr/>
            </p:nvSpPr>
            <p:spPr>
              <a:xfrm>
                <a:off x="1337220" y="250706"/>
                <a:ext cx="293700" cy="294000"/>
              </a:xfrm>
              <a:prstGeom prst="donut">
                <a:avLst>
                  <a:gd name="adj" fmla="val 1594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4" name="Google Shape;334;p28"/>
            <p:cNvSpPr/>
            <p:nvPr/>
          </p:nvSpPr>
          <p:spPr>
            <a:xfrm rot="-10244201">
              <a:off x="1290109" y="-473041"/>
              <a:ext cx="1192755" cy="1192755"/>
            </a:xfrm>
            <a:prstGeom prst="blockArc">
              <a:avLst>
                <a:gd name="adj1" fmla="val 10247770"/>
                <a:gd name="adj2" fmla="val 21057893"/>
                <a:gd name="adj3" fmla="val 129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name="adj" fmla="val 790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0" name="Google Shape;60;p6"/>
          <p:cNvGrpSpPr/>
          <p:nvPr/>
        </p:nvGrpSpPr>
        <p:grpSpPr>
          <a:xfrm>
            <a:off x="193224" y="250521"/>
            <a:ext cx="8719077" cy="4083144"/>
            <a:chOff x="193224" y="250521"/>
            <a:chExt cx="8719077" cy="4083144"/>
          </a:xfrm>
        </p:grpSpPr>
        <p:sp>
          <p:nvSpPr>
            <p:cNvPr id="61" name="Google Shape;61;p6"/>
            <p:cNvSpPr/>
            <p:nvPr/>
          </p:nvSpPr>
          <p:spPr>
            <a:xfrm>
              <a:off x="193228" y="1109351"/>
              <a:ext cx="470400" cy="4704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8291625" y="4138665"/>
              <a:ext cx="194700" cy="195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8490521" y="250521"/>
              <a:ext cx="379500" cy="379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193224" y="1617493"/>
              <a:ext cx="241500" cy="241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8532801" y="3929875"/>
              <a:ext cx="379500" cy="379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name="adj" fmla="val 790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title"/>
          </p:nvPr>
        </p:nvSpPr>
        <p:spPr>
          <a:xfrm>
            <a:off x="726376" y="1682650"/>
            <a:ext cx="4238700" cy="6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subTitle" idx="1"/>
          </p:nvPr>
        </p:nvSpPr>
        <p:spPr>
          <a:xfrm>
            <a:off x="726375" y="2297850"/>
            <a:ext cx="4238700" cy="8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0" name="Google Shape;70;p7"/>
          <p:cNvGrpSpPr/>
          <p:nvPr/>
        </p:nvGrpSpPr>
        <p:grpSpPr>
          <a:xfrm rot="10800000" flipH="1">
            <a:off x="270750" y="405549"/>
            <a:ext cx="8627325" cy="3828376"/>
            <a:chOff x="270750" y="361374"/>
            <a:chExt cx="8627325" cy="3828376"/>
          </a:xfrm>
        </p:grpSpPr>
        <p:sp>
          <p:nvSpPr>
            <p:cNvPr id="71" name="Google Shape;71;p7"/>
            <p:cNvSpPr/>
            <p:nvPr/>
          </p:nvSpPr>
          <p:spPr>
            <a:xfrm>
              <a:off x="669525" y="361374"/>
              <a:ext cx="909600" cy="9096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270750" y="3019550"/>
              <a:ext cx="572100" cy="5721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8529750" y="3895750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8325975" y="2940899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7"/>
            <p:cNvSpPr/>
            <p:nvPr/>
          </p:nvSpPr>
          <p:spPr>
            <a:xfrm>
              <a:off x="1708845" y="458356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name="adj" fmla="val 790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79" name="Google Shape;79;p8"/>
          <p:cNvGrpSpPr/>
          <p:nvPr/>
        </p:nvGrpSpPr>
        <p:grpSpPr>
          <a:xfrm rot="10800000" flipH="1">
            <a:off x="1101156" y="253149"/>
            <a:ext cx="7611770" cy="2949179"/>
            <a:chOff x="404800" y="-890960"/>
            <a:chExt cx="8937149" cy="3462697"/>
          </a:xfrm>
        </p:grpSpPr>
        <p:sp>
          <p:nvSpPr>
            <p:cNvPr id="80" name="Google Shape;80;p8"/>
            <p:cNvSpPr/>
            <p:nvPr/>
          </p:nvSpPr>
          <p:spPr>
            <a:xfrm>
              <a:off x="8152149" y="-890960"/>
              <a:ext cx="1189800" cy="1189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rot="10800000">
              <a:off x="8319788" y="1398812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10800000">
              <a:off x="8016563" y="1770163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404800" y="2050938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 rot="10800000" flipH="1">
            <a:off x="4746823" y="3303353"/>
            <a:ext cx="1013400" cy="1013400"/>
          </a:xfrm>
          <a:prstGeom prst="donut">
            <a:avLst>
              <a:gd name="adj" fmla="val 1594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 rot="10800000">
            <a:off x="270750" y="740109"/>
            <a:ext cx="8627325" cy="4089001"/>
            <a:chOff x="270750" y="253149"/>
            <a:chExt cx="8627325" cy="4089001"/>
          </a:xfrm>
        </p:grpSpPr>
        <p:sp>
          <p:nvSpPr>
            <p:cNvPr id="86" name="Google Shape;86;p8"/>
            <p:cNvSpPr/>
            <p:nvPr/>
          </p:nvSpPr>
          <p:spPr>
            <a:xfrm>
              <a:off x="270750" y="3248150"/>
              <a:ext cx="572100" cy="5721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8301150" y="4048150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009175" y="253149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8325975" y="3398099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2318445" y="305956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9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name="adj" fmla="val 790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title"/>
          </p:nvPr>
        </p:nvSpPr>
        <p:spPr>
          <a:xfrm flipH="1">
            <a:off x="5825013" y="1820700"/>
            <a:ext cx="2387100" cy="12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1"/>
          </p:nvPr>
        </p:nvSpPr>
        <p:spPr>
          <a:xfrm flipH="1">
            <a:off x="931888" y="1206450"/>
            <a:ext cx="5082600" cy="24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grpSp>
        <p:nvGrpSpPr>
          <p:cNvPr id="95" name="Google Shape;95;p9"/>
          <p:cNvGrpSpPr/>
          <p:nvPr/>
        </p:nvGrpSpPr>
        <p:grpSpPr>
          <a:xfrm>
            <a:off x="270750" y="253149"/>
            <a:ext cx="8627325" cy="4089001"/>
            <a:chOff x="270750" y="253149"/>
            <a:chExt cx="8627325" cy="4089001"/>
          </a:xfrm>
        </p:grpSpPr>
        <p:sp>
          <p:nvSpPr>
            <p:cNvPr id="96" name="Google Shape;96;p9"/>
            <p:cNvSpPr/>
            <p:nvPr/>
          </p:nvSpPr>
          <p:spPr>
            <a:xfrm>
              <a:off x="270750" y="3248150"/>
              <a:ext cx="572100" cy="5721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9"/>
            <p:cNvSpPr/>
            <p:nvPr/>
          </p:nvSpPr>
          <p:spPr>
            <a:xfrm>
              <a:off x="8301150" y="4048150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9"/>
            <p:cNvSpPr/>
            <p:nvPr/>
          </p:nvSpPr>
          <p:spPr>
            <a:xfrm>
              <a:off x="6009175" y="253149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8325975" y="3398099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2318445" y="305956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0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name="adj" fmla="val 790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" name="Google Shape;103;p10"/>
          <p:cNvGrpSpPr/>
          <p:nvPr/>
        </p:nvGrpSpPr>
        <p:grpSpPr>
          <a:xfrm>
            <a:off x="270750" y="305956"/>
            <a:ext cx="7172425" cy="3514294"/>
            <a:chOff x="270750" y="305956"/>
            <a:chExt cx="7172425" cy="3514294"/>
          </a:xfrm>
        </p:grpSpPr>
        <p:sp>
          <p:nvSpPr>
            <p:cNvPr id="104" name="Google Shape;104;p10"/>
            <p:cNvSpPr/>
            <p:nvPr/>
          </p:nvSpPr>
          <p:spPr>
            <a:xfrm>
              <a:off x="270750" y="3248150"/>
              <a:ext cx="572100" cy="5721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0"/>
            <p:cNvSpPr/>
            <p:nvPr/>
          </p:nvSpPr>
          <p:spPr>
            <a:xfrm>
              <a:off x="6871075" y="445024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0"/>
            <p:cNvSpPr/>
            <p:nvPr/>
          </p:nvSpPr>
          <p:spPr>
            <a:xfrm>
              <a:off x="2318445" y="305956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1064175" y="3620975"/>
            <a:ext cx="35079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Bold"/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1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name="adj" fmla="val 790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1"/>
          <p:cNvSpPr txBox="1">
            <a:spLocks noGrp="1"/>
          </p:cNvSpPr>
          <p:nvPr>
            <p:ph type="title" hasCustomPrompt="1"/>
          </p:nvPr>
        </p:nvSpPr>
        <p:spPr>
          <a:xfrm>
            <a:off x="2616450" y="1487125"/>
            <a:ext cx="3911100" cy="14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1" name="Google Shape;111;p11"/>
          <p:cNvSpPr txBox="1">
            <a:spLocks noGrp="1"/>
          </p:cNvSpPr>
          <p:nvPr>
            <p:ph type="body" idx="1"/>
          </p:nvPr>
        </p:nvSpPr>
        <p:spPr>
          <a:xfrm>
            <a:off x="1821000" y="2923625"/>
            <a:ext cx="550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12" name="Google Shape;112;p11"/>
          <p:cNvGrpSpPr/>
          <p:nvPr/>
        </p:nvGrpSpPr>
        <p:grpSpPr>
          <a:xfrm>
            <a:off x="270750" y="253149"/>
            <a:ext cx="8627325" cy="4089001"/>
            <a:chOff x="270750" y="253149"/>
            <a:chExt cx="8627325" cy="4089001"/>
          </a:xfrm>
        </p:grpSpPr>
        <p:sp>
          <p:nvSpPr>
            <p:cNvPr id="113" name="Google Shape;113;p11"/>
            <p:cNvSpPr/>
            <p:nvPr/>
          </p:nvSpPr>
          <p:spPr>
            <a:xfrm>
              <a:off x="270750" y="3248150"/>
              <a:ext cx="572100" cy="5721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8301150" y="4048150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6009175" y="253149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>
              <a:off x="8325975" y="3398099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2318445" y="305956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name="adj" fmla="val 790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4"/>
          <p:cNvSpPr txBox="1">
            <a:spLocks noGrp="1"/>
          </p:cNvSpPr>
          <p:nvPr>
            <p:ph type="subTitle" idx="1"/>
          </p:nvPr>
        </p:nvSpPr>
        <p:spPr>
          <a:xfrm>
            <a:off x="1188415" y="2624233"/>
            <a:ext cx="1850400" cy="3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subTitle" idx="2"/>
          </p:nvPr>
        </p:nvSpPr>
        <p:spPr>
          <a:xfrm>
            <a:off x="6101380" y="2632928"/>
            <a:ext cx="1850400" cy="3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subTitle" idx="3"/>
          </p:nvPr>
        </p:nvSpPr>
        <p:spPr>
          <a:xfrm>
            <a:off x="3643771" y="2632928"/>
            <a:ext cx="1850400" cy="3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subTitle" idx="4"/>
          </p:nvPr>
        </p:nvSpPr>
        <p:spPr>
          <a:xfrm>
            <a:off x="970625" y="2964530"/>
            <a:ext cx="22860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subTitle" idx="5"/>
          </p:nvPr>
        </p:nvSpPr>
        <p:spPr>
          <a:xfrm>
            <a:off x="3425971" y="2964530"/>
            <a:ext cx="22860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6"/>
          </p:nvPr>
        </p:nvSpPr>
        <p:spPr>
          <a:xfrm>
            <a:off x="5883580" y="2964530"/>
            <a:ext cx="22860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9" name="Google Shape;139;p14"/>
          <p:cNvGrpSpPr/>
          <p:nvPr/>
        </p:nvGrpSpPr>
        <p:grpSpPr>
          <a:xfrm rot="10800000" flipH="1">
            <a:off x="270750" y="253149"/>
            <a:ext cx="8627325" cy="4216100"/>
            <a:chOff x="270750" y="126050"/>
            <a:chExt cx="8627325" cy="4216100"/>
          </a:xfrm>
        </p:grpSpPr>
        <p:sp>
          <p:nvSpPr>
            <p:cNvPr id="140" name="Google Shape;140;p14"/>
            <p:cNvSpPr/>
            <p:nvPr/>
          </p:nvSpPr>
          <p:spPr>
            <a:xfrm>
              <a:off x="320500" y="126050"/>
              <a:ext cx="725100" cy="7251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270750" y="3248150"/>
              <a:ext cx="572100" cy="5721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8301150" y="4048150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7443175" y="346374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8325975" y="2965824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2013645" y="305956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Char char="●"/>
              <a:defRPr sz="18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○"/>
              <a:defRPr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●"/>
              <a:defRPr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○"/>
              <a:defRPr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●"/>
              <a:defRPr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○"/>
              <a:defRPr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0" r:id="rId9"/>
    <p:sldLayoutId id="2147483663" r:id="rId10"/>
    <p:sldLayoutId id="2147483664" r:id="rId11"/>
    <p:sldLayoutId id="2147483665" r:id="rId12"/>
    <p:sldLayoutId id="2147483671" r:id="rId13"/>
    <p:sldLayoutId id="2147483672" r:id="rId14"/>
    <p:sldLayoutId id="2147483673" r:id="rId15"/>
    <p:sldLayoutId id="214748367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4.png"/><Relationship Id="rId18" Type="http://schemas.openxmlformats.org/officeDocument/2006/relationships/image" Target="../media/image8.png"/><Relationship Id="rId3" Type="http://schemas.openxmlformats.org/officeDocument/2006/relationships/slide" Target="slide12.xml"/><Relationship Id="rId7" Type="http://schemas.openxmlformats.org/officeDocument/2006/relationships/image" Target="../media/image1.png"/><Relationship Id="rId12" Type="http://schemas.openxmlformats.org/officeDocument/2006/relationships/slide" Target="slide53.xml"/><Relationship Id="rId17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11" Type="http://schemas.openxmlformats.org/officeDocument/2006/relationships/image" Target="../media/image3.png"/><Relationship Id="rId5" Type="http://schemas.openxmlformats.org/officeDocument/2006/relationships/slide" Target="slide30.xml"/><Relationship Id="rId15" Type="http://schemas.openxmlformats.org/officeDocument/2006/relationships/slide" Target="slide28.xml"/><Relationship Id="rId10" Type="http://schemas.openxmlformats.org/officeDocument/2006/relationships/slide" Target="slide27.xml"/><Relationship Id="rId19" Type="http://schemas.openxmlformats.org/officeDocument/2006/relationships/image" Target="../media/image9.png"/><Relationship Id="rId4" Type="http://schemas.openxmlformats.org/officeDocument/2006/relationships/slide" Target="slide20.xml"/><Relationship Id="rId9" Type="http://schemas.openxmlformats.org/officeDocument/2006/relationships/slide" Target="slide4.xml"/><Relationship Id="rId1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" Target="slide12.xm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.xml"/><Relationship Id="rId5" Type="http://schemas.openxmlformats.org/officeDocument/2006/relationships/slide" Target="slide30.xml"/><Relationship Id="rId4" Type="http://schemas.openxmlformats.org/officeDocument/2006/relationships/slide" Target="slide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2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slide" Target="slide30.xml"/><Relationship Id="rId5" Type="http://schemas.openxmlformats.org/officeDocument/2006/relationships/slide" Target="slide20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2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slide" Target="slide30.xml"/><Relationship Id="rId5" Type="http://schemas.openxmlformats.org/officeDocument/2006/relationships/slide" Target="slide20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2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slide" Target="slide30.xml"/><Relationship Id="rId5" Type="http://schemas.openxmlformats.org/officeDocument/2006/relationships/slide" Target="slide20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2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30.xml"/><Relationship Id="rId5" Type="http://schemas.openxmlformats.org/officeDocument/2006/relationships/slide" Target="slide20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diagramDrawing" Target="../diagrams/drawing1.xml"/><Relationship Id="rId3" Type="http://schemas.openxmlformats.org/officeDocument/2006/relationships/slide" Target="slide2.xml"/><Relationship Id="rId7" Type="http://schemas.openxmlformats.org/officeDocument/2006/relationships/image" Target="../media/image11.png"/><Relationship Id="rId12" Type="http://schemas.openxmlformats.org/officeDocument/2006/relationships/diagramColors" Target="../diagrams/colors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30.xml"/><Relationship Id="rId11" Type="http://schemas.openxmlformats.org/officeDocument/2006/relationships/diagramQuickStyle" Target="../diagrams/quickStyle1.xml"/><Relationship Id="rId5" Type="http://schemas.openxmlformats.org/officeDocument/2006/relationships/slide" Target="slide20.xml"/><Relationship Id="rId10" Type="http://schemas.openxmlformats.org/officeDocument/2006/relationships/diagramLayout" Target="../diagrams/layout1.xml"/><Relationship Id="rId4" Type="http://schemas.openxmlformats.org/officeDocument/2006/relationships/image" Target="../media/image1.png"/><Relationship Id="rId9" Type="http://schemas.openxmlformats.org/officeDocument/2006/relationships/diagramData" Target="../diagrams/data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2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30.xml"/><Relationship Id="rId5" Type="http://schemas.openxmlformats.org/officeDocument/2006/relationships/slide" Target="slide20.xml"/><Relationship Id="rId10" Type="http://schemas.openxmlformats.org/officeDocument/2006/relationships/image" Target="../media/image13.png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2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30.xml"/><Relationship Id="rId5" Type="http://schemas.openxmlformats.org/officeDocument/2006/relationships/slide" Target="slide20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6.png"/><Relationship Id="rId3" Type="http://schemas.openxmlformats.org/officeDocument/2006/relationships/slide" Target="slide12.xml"/><Relationship Id="rId7" Type="http://schemas.openxmlformats.org/officeDocument/2006/relationships/slide" Target="slide27.xml"/><Relationship Id="rId12" Type="http://schemas.openxmlformats.org/officeDocument/2006/relationships/slide" Target="slide28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11" Type="http://schemas.openxmlformats.org/officeDocument/2006/relationships/image" Target="../media/image5.png"/><Relationship Id="rId5" Type="http://schemas.openxmlformats.org/officeDocument/2006/relationships/slide" Target="slide30.xml"/><Relationship Id="rId15" Type="http://schemas.openxmlformats.org/officeDocument/2006/relationships/image" Target="../media/image10.png"/><Relationship Id="rId10" Type="http://schemas.openxmlformats.org/officeDocument/2006/relationships/image" Target="../media/image4.png"/><Relationship Id="rId4" Type="http://schemas.openxmlformats.org/officeDocument/2006/relationships/slide" Target="slide20.xml"/><Relationship Id="rId9" Type="http://schemas.openxmlformats.org/officeDocument/2006/relationships/slide" Target="slide53.xml"/><Relationship Id="rId14" Type="http://schemas.openxmlformats.org/officeDocument/2006/relationships/slide" Target="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20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30.xml"/><Relationship Id="rId5" Type="http://schemas.openxmlformats.org/officeDocument/2006/relationships/image" Target="../media/image1.png"/><Relationship Id="rId10" Type="http://schemas.openxmlformats.org/officeDocument/2006/relationships/image" Target="../media/image14.jpeg"/><Relationship Id="rId4" Type="http://schemas.openxmlformats.org/officeDocument/2006/relationships/slide" Target="slide2.xml"/><Relationship Id="rId9" Type="http://schemas.openxmlformats.org/officeDocument/2006/relationships/slide" Target="slide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20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30.xml"/><Relationship Id="rId5" Type="http://schemas.openxmlformats.org/officeDocument/2006/relationships/image" Target="../media/image1.png"/><Relationship Id="rId4" Type="http://schemas.openxmlformats.org/officeDocument/2006/relationships/slide" Target="slide2.xml"/><Relationship Id="rId9" Type="http://schemas.openxmlformats.org/officeDocument/2006/relationships/slide" Target="slide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20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30.xml"/><Relationship Id="rId5" Type="http://schemas.openxmlformats.org/officeDocument/2006/relationships/image" Target="../media/image1.png"/><Relationship Id="rId10" Type="http://schemas.openxmlformats.org/officeDocument/2006/relationships/image" Target="../media/image15.png"/><Relationship Id="rId4" Type="http://schemas.openxmlformats.org/officeDocument/2006/relationships/slide" Target="slide2.xml"/><Relationship Id="rId9" Type="http://schemas.openxmlformats.org/officeDocument/2006/relationships/slide" Target="slide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20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30.xml"/><Relationship Id="rId5" Type="http://schemas.openxmlformats.org/officeDocument/2006/relationships/image" Target="../media/image1.png"/><Relationship Id="rId10" Type="http://schemas.openxmlformats.org/officeDocument/2006/relationships/image" Target="../media/image16.png"/><Relationship Id="rId4" Type="http://schemas.openxmlformats.org/officeDocument/2006/relationships/slide" Target="slide2.xml"/><Relationship Id="rId9" Type="http://schemas.openxmlformats.org/officeDocument/2006/relationships/slide" Target="slide1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20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30.xml"/><Relationship Id="rId5" Type="http://schemas.openxmlformats.org/officeDocument/2006/relationships/image" Target="../media/image1.png"/><Relationship Id="rId10" Type="http://schemas.openxmlformats.org/officeDocument/2006/relationships/image" Target="../media/image17.png"/><Relationship Id="rId4" Type="http://schemas.openxmlformats.org/officeDocument/2006/relationships/slide" Target="slide2.xml"/><Relationship Id="rId9" Type="http://schemas.openxmlformats.org/officeDocument/2006/relationships/slide" Target="slide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20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30.xml"/><Relationship Id="rId5" Type="http://schemas.openxmlformats.org/officeDocument/2006/relationships/image" Target="../media/image1.png"/><Relationship Id="rId4" Type="http://schemas.openxmlformats.org/officeDocument/2006/relationships/slide" Target="slide2.xml"/><Relationship Id="rId9" Type="http://schemas.openxmlformats.org/officeDocument/2006/relationships/slide" Target="slide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20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30.xml"/><Relationship Id="rId5" Type="http://schemas.openxmlformats.org/officeDocument/2006/relationships/image" Target="../media/image1.png"/><Relationship Id="rId4" Type="http://schemas.openxmlformats.org/officeDocument/2006/relationships/slide" Target="slide2.xml"/><Relationship Id="rId9" Type="http://schemas.openxmlformats.org/officeDocument/2006/relationships/slide" Target="slide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20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30.xml"/><Relationship Id="rId5" Type="http://schemas.openxmlformats.org/officeDocument/2006/relationships/image" Target="../media/image1.png"/><Relationship Id="rId4" Type="http://schemas.openxmlformats.org/officeDocument/2006/relationships/slide" Target="slide2.xml"/><Relationship Id="rId9" Type="http://schemas.openxmlformats.org/officeDocument/2006/relationships/slide" Target="slide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2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30.xml"/><Relationship Id="rId5" Type="http://schemas.openxmlformats.org/officeDocument/2006/relationships/slide" Target="slide20.xml"/><Relationship Id="rId4" Type="http://schemas.openxmlformats.org/officeDocument/2006/relationships/image" Target="../media/image1.png"/><Relationship Id="rId9" Type="http://schemas.openxmlformats.org/officeDocument/2006/relationships/slide" Target="slide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2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0.xml"/><Relationship Id="rId11" Type="http://schemas.openxmlformats.org/officeDocument/2006/relationships/image" Target="../media/image20.png"/><Relationship Id="rId5" Type="http://schemas.openxmlformats.org/officeDocument/2006/relationships/image" Target="../media/image11.png"/><Relationship Id="rId10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8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2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0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2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0.xml"/><Relationship Id="rId11" Type="http://schemas.openxmlformats.org/officeDocument/2006/relationships/image" Target="../media/image23.png"/><Relationship Id="rId5" Type="http://schemas.openxmlformats.org/officeDocument/2006/relationships/image" Target="../media/image11.png"/><Relationship Id="rId10" Type="http://schemas.openxmlformats.org/officeDocument/2006/relationships/image" Target="../media/image22.png"/><Relationship Id="rId4" Type="http://schemas.openxmlformats.org/officeDocument/2006/relationships/image" Target="../media/image1.png"/><Relationship Id="rId9" Type="http://schemas.openxmlformats.org/officeDocument/2006/relationships/image" Target="../media/image21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2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0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2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0.xml"/><Relationship Id="rId11" Type="http://schemas.openxmlformats.org/officeDocument/2006/relationships/image" Target="../media/image26.png"/><Relationship Id="rId5" Type="http://schemas.openxmlformats.org/officeDocument/2006/relationships/image" Target="../media/image11.png"/><Relationship Id="rId10" Type="http://schemas.openxmlformats.org/officeDocument/2006/relationships/image" Target="../media/image25.jpg"/><Relationship Id="rId4" Type="http://schemas.openxmlformats.org/officeDocument/2006/relationships/image" Target="../media/image1.png"/><Relationship Id="rId9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2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0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2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0.xml"/><Relationship Id="rId11" Type="http://schemas.openxmlformats.org/officeDocument/2006/relationships/image" Target="../media/image29.jpg"/><Relationship Id="rId5" Type="http://schemas.openxmlformats.org/officeDocument/2006/relationships/image" Target="../media/image11.png"/><Relationship Id="rId10" Type="http://schemas.openxmlformats.org/officeDocument/2006/relationships/image" Target="../media/image28.jpg"/><Relationship Id="rId4" Type="http://schemas.openxmlformats.org/officeDocument/2006/relationships/image" Target="../media/image1.png"/><Relationship Id="rId9" Type="http://schemas.openxmlformats.org/officeDocument/2006/relationships/image" Target="../media/image27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2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0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2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0.xml"/><Relationship Id="rId11" Type="http://schemas.openxmlformats.org/officeDocument/2006/relationships/image" Target="../media/image32.jpg"/><Relationship Id="rId5" Type="http://schemas.openxmlformats.org/officeDocument/2006/relationships/image" Target="../media/image11.png"/><Relationship Id="rId10" Type="http://schemas.openxmlformats.org/officeDocument/2006/relationships/image" Target="../media/image31.jpg"/><Relationship Id="rId4" Type="http://schemas.openxmlformats.org/officeDocument/2006/relationships/image" Target="../media/image1.png"/><Relationship Id="rId9" Type="http://schemas.openxmlformats.org/officeDocument/2006/relationships/image" Target="../media/image30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2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0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" Target="slide12.xm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.xml"/><Relationship Id="rId5" Type="http://schemas.openxmlformats.org/officeDocument/2006/relationships/slide" Target="slide30.xml"/><Relationship Id="rId4" Type="http://schemas.openxmlformats.org/officeDocument/2006/relationships/slide" Target="slide20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2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0.xml"/><Relationship Id="rId11" Type="http://schemas.openxmlformats.org/officeDocument/2006/relationships/image" Target="../media/image35.png"/><Relationship Id="rId5" Type="http://schemas.openxmlformats.org/officeDocument/2006/relationships/image" Target="../media/image11.png"/><Relationship Id="rId10" Type="http://schemas.openxmlformats.org/officeDocument/2006/relationships/image" Target="../media/image34.png"/><Relationship Id="rId4" Type="http://schemas.openxmlformats.org/officeDocument/2006/relationships/image" Target="../media/image1.png"/><Relationship Id="rId9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2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0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2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0.xml"/><Relationship Id="rId11" Type="http://schemas.openxmlformats.org/officeDocument/2006/relationships/image" Target="../media/image38.jpg"/><Relationship Id="rId5" Type="http://schemas.openxmlformats.org/officeDocument/2006/relationships/image" Target="../media/image11.png"/><Relationship Id="rId10" Type="http://schemas.openxmlformats.org/officeDocument/2006/relationships/image" Target="../media/image37.png"/><Relationship Id="rId4" Type="http://schemas.openxmlformats.org/officeDocument/2006/relationships/image" Target="../media/image1.png"/><Relationship Id="rId9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2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0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2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0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2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0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2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0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2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0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2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0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" Target="slide12.xm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.xml"/><Relationship Id="rId5" Type="http://schemas.openxmlformats.org/officeDocument/2006/relationships/slide" Target="slide30.xml"/><Relationship Id="rId4" Type="http://schemas.openxmlformats.org/officeDocument/2006/relationships/slide" Target="slide20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2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0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2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0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2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0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boydcohen.com/smartcities.html" TargetMode="External"/><Relationship Id="rId4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" Target="slide2.xml"/><Relationship Id="rId7" Type="http://schemas.openxmlformats.org/officeDocument/2006/relationships/slide" Target="slide3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20.xml"/><Relationship Id="rId5" Type="http://schemas.openxmlformats.org/officeDocument/2006/relationships/slide" Target="slide12.xml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" Target="slide12.xm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.xml"/><Relationship Id="rId5" Type="http://schemas.openxmlformats.org/officeDocument/2006/relationships/slide" Target="slide30.xml"/><Relationship Id="rId4" Type="http://schemas.openxmlformats.org/officeDocument/2006/relationships/slide" Target="slide2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" Target="slide12.xm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.xml"/><Relationship Id="rId5" Type="http://schemas.openxmlformats.org/officeDocument/2006/relationships/slide" Target="slide30.xml"/><Relationship Id="rId4" Type="http://schemas.openxmlformats.org/officeDocument/2006/relationships/slide" Target="slide2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" Target="slide12.xm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.xml"/><Relationship Id="rId5" Type="http://schemas.openxmlformats.org/officeDocument/2006/relationships/slide" Target="slide30.xml"/><Relationship Id="rId4" Type="http://schemas.openxmlformats.org/officeDocument/2006/relationships/slide" Target="slide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oogle Shape;343;p31"/>
          <p:cNvGrpSpPr/>
          <p:nvPr/>
        </p:nvGrpSpPr>
        <p:grpSpPr>
          <a:xfrm>
            <a:off x="101721" y="4505825"/>
            <a:ext cx="8940558" cy="84600"/>
            <a:chOff x="155346" y="4358775"/>
            <a:chExt cx="8934304" cy="84600"/>
          </a:xfrm>
        </p:grpSpPr>
        <p:cxnSp>
          <p:nvCxnSpPr>
            <p:cNvPr id="344" name="Google Shape;344;p31"/>
            <p:cNvCxnSpPr/>
            <p:nvPr/>
          </p:nvCxnSpPr>
          <p:spPr>
            <a:xfrm rot="10800000">
              <a:off x="155350" y="4358775"/>
              <a:ext cx="89343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00025" dist="57150" dir="15840000" algn="bl" rotWithShape="0">
                <a:srgbClr val="7966E4"/>
              </a:outerShdw>
            </a:effectLst>
          </p:spPr>
        </p:cxnSp>
        <p:sp>
          <p:nvSpPr>
            <p:cNvPr id="345" name="Google Shape;345;p31"/>
            <p:cNvSpPr/>
            <p:nvPr/>
          </p:nvSpPr>
          <p:spPr>
            <a:xfrm>
              <a:off x="155346" y="4358775"/>
              <a:ext cx="8934300" cy="8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" name="Google Shape;346;p31"/>
          <p:cNvSpPr txBox="1"/>
          <p:nvPr/>
        </p:nvSpPr>
        <p:spPr>
          <a:xfrm>
            <a:off x="2200083" y="4498986"/>
            <a:ext cx="7968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7" name="Google Shape;347;p31">
            <a:hlinkClick r:id="rId3" action="ppaction://hlinksldjump"/>
          </p:cNvPr>
          <p:cNvSpPr txBox="1"/>
          <p:nvPr/>
        </p:nvSpPr>
        <p:spPr>
          <a:xfrm>
            <a:off x="2199123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Tue</a:t>
            </a:r>
            <a:endParaRPr sz="1800"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8" name="Google Shape;348;p31">
            <a:hlinkClick r:id="rId4" action="ppaction://hlinksldjump"/>
          </p:cNvPr>
          <p:cNvSpPr txBox="1"/>
          <p:nvPr/>
        </p:nvSpPr>
        <p:spPr>
          <a:xfrm>
            <a:off x="2987574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Wed</a:t>
            </a:r>
            <a:endParaRPr sz="1800"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9" name="Google Shape;349;p31">
            <a:hlinkClick r:id="rId5" action="ppaction://hlinksldjump"/>
          </p:cNvPr>
          <p:cNvSpPr txBox="1"/>
          <p:nvPr/>
        </p:nvSpPr>
        <p:spPr>
          <a:xfrm>
            <a:off x="3777211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Thu</a:t>
            </a:r>
            <a:endParaRPr sz="1800"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0" name="Google Shape;350;p31">
            <a:hlinkClick r:id="" action="ppaction://noaction"/>
          </p:cNvPr>
          <p:cNvSpPr txBox="1"/>
          <p:nvPr/>
        </p:nvSpPr>
        <p:spPr>
          <a:xfrm>
            <a:off x="4564467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Fri</a:t>
            </a:r>
            <a:endParaRPr sz="1800"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51" name="Google Shape;351;p31">
            <a:hlinkClick r:id="rId6" action="ppaction://hlinksldjump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1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1">
            <a:hlinkClick r:id="rId6" action="ppaction://hlinksldjump"/>
          </p:cNvPr>
          <p:cNvSpPr txBox="1"/>
          <p:nvPr/>
        </p:nvSpPr>
        <p:spPr>
          <a:xfrm>
            <a:off x="621017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54" name="Google Shape;354;p31">
            <a:hlinkClick r:id="rId6" action="ppaction://hlinksldjump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81657" y="4626989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1">
            <a:hlinkClick r:id="rId9" action="ppaction://hlinksldjump"/>
          </p:cNvPr>
          <p:cNvSpPr txBox="1"/>
          <p:nvPr/>
        </p:nvSpPr>
        <p:spPr>
          <a:xfrm>
            <a:off x="1409473" y="4498986"/>
            <a:ext cx="7968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Mon</a:t>
            </a:r>
            <a:endParaRPr sz="1800"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6" name="Google Shape;356;p31">
            <a:hlinkClick r:id="rId10" action="ppaction://hlinksldjump"/>
          </p:cNvPr>
          <p:cNvSpPr txBox="1"/>
          <p:nvPr/>
        </p:nvSpPr>
        <p:spPr>
          <a:xfrm>
            <a:off x="5355326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57" name="Google Shape;357;p31">
            <a:hlinkClick r:id="rId10" action="ppaction://hlinksldjump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72688" y="4588783"/>
            <a:ext cx="360876" cy="341206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1"/>
          <p:cNvSpPr txBox="1">
            <a:spLocks noGrp="1"/>
          </p:cNvSpPr>
          <p:nvPr>
            <p:ph type="ctrTitle"/>
          </p:nvPr>
        </p:nvSpPr>
        <p:spPr>
          <a:xfrm>
            <a:off x="506030" y="1132031"/>
            <a:ext cx="8016953" cy="17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/>
              <a:t>KAJIAN PENGEMBANGAN SMART INFRASTRUCTURE PADA ASPEK SARANA PERKOTAAN DI KOTA BANDAR LAMPUNG </a:t>
            </a:r>
            <a:endParaRPr sz="2400" dirty="0"/>
          </a:p>
        </p:txBody>
      </p:sp>
      <p:sp>
        <p:nvSpPr>
          <p:cNvPr id="359" name="Google Shape;359;p31"/>
          <p:cNvSpPr txBox="1">
            <a:spLocks noGrp="1"/>
          </p:cNvSpPr>
          <p:nvPr>
            <p:ph type="subTitle" idx="1"/>
          </p:nvPr>
        </p:nvSpPr>
        <p:spPr>
          <a:xfrm>
            <a:off x="713224" y="2625344"/>
            <a:ext cx="7717551" cy="4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Arief Rahmat Royan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22117154</a:t>
            </a:r>
            <a:endParaRPr dirty="0"/>
          </a:p>
        </p:txBody>
      </p:sp>
      <p:sp>
        <p:nvSpPr>
          <p:cNvPr id="470" name="Google Shape;470;p31">
            <a:hlinkClick r:id="rId12" action="ppaction://hlinksldjump"/>
          </p:cNvPr>
          <p:cNvSpPr txBox="1"/>
          <p:nvPr/>
        </p:nvSpPr>
        <p:spPr>
          <a:xfrm>
            <a:off x="6936773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1" name="Google Shape;471;p31">
            <a:hlinkClick r:id="rId12" action="ppaction://hlinksldjump"/>
          </p:cNvPr>
          <p:cNvPicPr preferRelativeResize="0"/>
          <p:nvPr/>
        </p:nvPicPr>
        <p:blipFill rotWithShape="1">
          <a:blip r:embed="rId13">
            <a:alphaModFix/>
          </a:blip>
          <a:srcRect t="2723" b="2723"/>
          <a:stretch/>
        </p:blipFill>
        <p:spPr>
          <a:xfrm>
            <a:off x="7225973" y="4656705"/>
            <a:ext cx="217200" cy="205362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31">
            <a:hlinkClick r:id="" action="ppaction://noaction"/>
          </p:cNvPr>
          <p:cNvSpPr txBox="1"/>
          <p:nvPr/>
        </p:nvSpPr>
        <p:spPr>
          <a:xfrm>
            <a:off x="7727383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3" name="Google Shape;473;p31">
            <a:hlinkClick r:id="" action="ppaction://noaction"/>
          </p:cNvPr>
          <p:cNvPicPr preferRelativeResize="0"/>
          <p:nvPr/>
        </p:nvPicPr>
        <p:blipFill rotWithShape="1">
          <a:blip r:embed="rId14">
            <a:alphaModFix/>
          </a:blip>
          <a:srcRect t="2723" b="2723"/>
          <a:stretch/>
        </p:blipFill>
        <p:spPr>
          <a:xfrm>
            <a:off x="8016583" y="4656705"/>
            <a:ext cx="217200" cy="205362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31">
            <a:hlinkClick r:id="rId15" action="ppaction://hlinksldjump"/>
          </p:cNvPr>
          <p:cNvSpPr txBox="1"/>
          <p:nvPr/>
        </p:nvSpPr>
        <p:spPr>
          <a:xfrm>
            <a:off x="6146163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5" name="Google Shape;475;p31">
            <a:hlinkClick r:id="rId15" action="ppaction://hlinksldjump"/>
          </p:cNvPr>
          <p:cNvPicPr preferRelativeResize="0"/>
          <p:nvPr/>
        </p:nvPicPr>
        <p:blipFill rotWithShape="1">
          <a:blip r:embed="rId16">
            <a:alphaModFix/>
          </a:blip>
          <a:srcRect t="2723" b="2723"/>
          <a:stretch/>
        </p:blipFill>
        <p:spPr>
          <a:xfrm>
            <a:off x="6435363" y="4656705"/>
            <a:ext cx="217200" cy="20536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ubtitle 2">
            <a:extLst>
              <a:ext uri="{FF2B5EF4-FFF2-40B4-BE49-F238E27FC236}">
                <a16:creationId xmlns:a16="http://schemas.microsoft.com/office/drawing/2014/main" id="{B7086948-8031-4C32-BC21-A0A70BBCC519}"/>
              </a:ext>
            </a:extLst>
          </p:cNvPr>
          <p:cNvSpPr>
            <a:spLocks noGrp="1"/>
          </p:cNvSpPr>
          <p:nvPr/>
        </p:nvSpPr>
        <p:spPr>
          <a:xfrm>
            <a:off x="893667" y="3266680"/>
            <a:ext cx="2736304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1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Dosen Pembimbing 1:</a:t>
            </a:r>
          </a:p>
          <a:p>
            <a:r>
              <a:rPr lang="id-ID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Muhammad Zainal Ibad, S.T., M.T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09450D4-3CB0-473D-A03C-6315C82681A6}"/>
              </a:ext>
            </a:extLst>
          </p:cNvPr>
          <p:cNvSpPr/>
          <p:nvPr/>
        </p:nvSpPr>
        <p:spPr>
          <a:xfrm>
            <a:off x="5240215" y="3288844"/>
            <a:ext cx="3279896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Dosen Pemb</a:t>
            </a:r>
            <a:r>
              <a:rPr lang="en-US" sz="1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id-ID" sz="1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mbing 2 :</a:t>
            </a:r>
          </a:p>
          <a:p>
            <a:pPr algn="ctr"/>
            <a:r>
              <a:rPr lang="id-ID" sz="1400" dirty="0">
                <a:latin typeface="Times New Roman" pitchFamily="18" charset="0"/>
                <a:cs typeface="Times New Roman" pitchFamily="18" charset="0"/>
              </a:rPr>
              <a:t>Dr. Eng., IB Ilham Malik, S.T., M.T. </a:t>
            </a:r>
            <a:endParaRPr lang="id-ID" sz="1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C26985-A525-462E-B0FB-BF6DF0D4672B}"/>
              </a:ext>
            </a:extLst>
          </p:cNvPr>
          <p:cNvSpPr/>
          <p:nvPr/>
        </p:nvSpPr>
        <p:spPr>
          <a:xfrm>
            <a:off x="713224" y="3794619"/>
            <a:ext cx="7626444" cy="12243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PROGRAM STUDI PERENCANAAN WILAYAH DAN KOTA</a:t>
            </a:r>
          </a:p>
          <a:p>
            <a:pPr algn="ctr"/>
            <a:r>
              <a:rPr lang="id-ID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JURUSAN TEKNOLOGI INFRASTRUKTUR DAN KEWILAYAHAN </a:t>
            </a:r>
          </a:p>
          <a:p>
            <a:pPr algn="ctr"/>
            <a:r>
              <a:rPr lang="id-ID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INSTITUT TEKNOLOGI SUMATERA</a:t>
            </a:r>
          </a:p>
          <a:p>
            <a:pPr algn="ctr"/>
            <a:r>
              <a:rPr lang="id-ID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9907F6-4D6A-49F1-A3FB-ACF68A93DEB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23027" y="265061"/>
            <a:ext cx="598542" cy="7240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8EE954-DA6E-4C17-8F6D-373031504DA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219554">
            <a:off x="7508779" y="3558498"/>
            <a:ext cx="1352628" cy="16250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2CE93F-3998-491B-AD15-593251B41A4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6992" y="3812064"/>
            <a:ext cx="1120822" cy="151378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7" name="Google Shape;577;p34"/>
          <p:cNvGrpSpPr/>
          <p:nvPr/>
        </p:nvGrpSpPr>
        <p:grpSpPr>
          <a:xfrm>
            <a:off x="101721" y="4505825"/>
            <a:ext cx="8940558" cy="84600"/>
            <a:chOff x="155346" y="4358775"/>
            <a:chExt cx="8934304" cy="84600"/>
          </a:xfrm>
        </p:grpSpPr>
        <p:cxnSp>
          <p:nvCxnSpPr>
            <p:cNvPr id="578" name="Google Shape;578;p34"/>
            <p:cNvCxnSpPr/>
            <p:nvPr/>
          </p:nvCxnSpPr>
          <p:spPr>
            <a:xfrm rot="10800000">
              <a:off x="155350" y="4358775"/>
              <a:ext cx="89343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00025" dist="57150" dir="15840000" algn="bl" rotWithShape="0">
                <a:srgbClr val="7966E4"/>
              </a:outerShdw>
            </a:effectLst>
          </p:spPr>
        </p:cxnSp>
        <p:sp>
          <p:nvSpPr>
            <p:cNvPr id="579" name="Google Shape;579;p34"/>
            <p:cNvSpPr/>
            <p:nvPr/>
          </p:nvSpPr>
          <p:spPr>
            <a:xfrm>
              <a:off x="155346" y="4358775"/>
              <a:ext cx="8934300" cy="8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34"/>
          <p:cNvGrpSpPr/>
          <p:nvPr/>
        </p:nvGrpSpPr>
        <p:grpSpPr>
          <a:xfrm rot="10800000" flipH="1">
            <a:off x="3875075" y="1113199"/>
            <a:ext cx="2146913" cy="2771751"/>
            <a:chOff x="3875075" y="710349"/>
            <a:chExt cx="2146913" cy="2771751"/>
          </a:xfrm>
        </p:grpSpPr>
        <p:sp>
          <p:nvSpPr>
            <p:cNvPr id="581" name="Google Shape;581;p34"/>
            <p:cNvSpPr/>
            <p:nvPr/>
          </p:nvSpPr>
          <p:spPr>
            <a:xfrm>
              <a:off x="4408975" y="710349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4"/>
            <p:cNvSpPr/>
            <p:nvPr/>
          </p:nvSpPr>
          <p:spPr>
            <a:xfrm>
              <a:off x="3875075" y="2961300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4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34">
            <a:hlinkClick r:id="rId3" action="ppaction://hlinksldjump"/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9" name="Google Shape;769;p34">
            <a:hlinkClick r:id="rId4" action="ppaction://hlinksldjump"/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0" name="Google Shape;770;p34">
            <a:hlinkClick r:id="rId5" action="ppaction://hlinksldjump"/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1" name="Google Shape;771;p34">
            <a:hlinkClick r:id="" action="ppaction://noaction"/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4" name="Google Shape;774;p34"/>
          <p:cNvSpPr txBox="1"/>
          <p:nvPr/>
        </p:nvSpPr>
        <p:spPr>
          <a:xfrm>
            <a:off x="1074111" y="4498986"/>
            <a:ext cx="1159820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3" name="Google Shape;783;p34"/>
          <p:cNvSpPr/>
          <p:nvPr/>
        </p:nvSpPr>
        <p:spPr>
          <a:xfrm>
            <a:off x="1074111" y="4955009"/>
            <a:ext cx="1159820" cy="84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4" name="Google Shape;784;p34">
            <a:hlinkClick r:id="rId6" action="ppaction://hlinksldjump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34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4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818;p35">
            <a:extLst>
              <a:ext uri="{FF2B5EF4-FFF2-40B4-BE49-F238E27FC236}">
                <a16:creationId xmlns:a16="http://schemas.microsoft.com/office/drawing/2014/main" id="{1682206F-0BBA-4742-B78E-AD34A90FA29D}"/>
              </a:ext>
            </a:extLst>
          </p:cNvPr>
          <p:cNvSpPr txBox="1">
            <a:spLocks/>
          </p:cNvSpPr>
          <p:nvPr/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en-US" sz="2000" dirty="0" err="1"/>
              <a:t>Kerangka</a:t>
            </a:r>
            <a:r>
              <a:rPr lang="en-US" sz="2000" dirty="0"/>
              <a:t> </a:t>
            </a:r>
            <a:r>
              <a:rPr lang="en-US" sz="2000" dirty="0" err="1"/>
              <a:t>Analisis</a:t>
            </a:r>
            <a:endParaRPr lang="en-US" sz="2000" dirty="0"/>
          </a:p>
        </p:txBody>
      </p:sp>
      <p:pic>
        <p:nvPicPr>
          <p:cNvPr id="216" name="Picture 215">
            <a:extLst>
              <a:ext uri="{FF2B5EF4-FFF2-40B4-BE49-F238E27FC236}">
                <a16:creationId xmlns:a16="http://schemas.microsoft.com/office/drawing/2014/main" id="{AA752544-8F95-4F84-BDB9-B6DAFA537D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6CC7E86-1F82-4D1A-A48C-A45A07C2A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885799"/>
              </p:ext>
            </p:extLst>
          </p:nvPr>
        </p:nvGraphicFramePr>
        <p:xfrm>
          <a:off x="323557" y="1152525"/>
          <a:ext cx="8412481" cy="3080715"/>
        </p:xfrm>
        <a:graphic>
          <a:graphicData uri="http://schemas.openxmlformats.org/drawingml/2006/table">
            <a:tbl>
              <a:tblPr firstRow="1" firstCol="1" bandRow="1">
                <a:tableStyleId>{622570D0-A7FD-45C4-9C3A-187E027F667F}</a:tableStyleId>
              </a:tblPr>
              <a:tblGrid>
                <a:gridCol w="275819">
                  <a:extLst>
                    <a:ext uri="{9D8B030D-6E8A-4147-A177-3AD203B41FA5}">
                      <a16:colId xmlns:a16="http://schemas.microsoft.com/office/drawing/2014/main" val="742422479"/>
                    </a:ext>
                  </a:extLst>
                </a:gridCol>
                <a:gridCol w="1103277">
                  <a:extLst>
                    <a:ext uri="{9D8B030D-6E8A-4147-A177-3AD203B41FA5}">
                      <a16:colId xmlns:a16="http://schemas.microsoft.com/office/drawing/2014/main" val="2363204753"/>
                    </a:ext>
                  </a:extLst>
                </a:gridCol>
                <a:gridCol w="643577">
                  <a:extLst>
                    <a:ext uri="{9D8B030D-6E8A-4147-A177-3AD203B41FA5}">
                      <a16:colId xmlns:a16="http://schemas.microsoft.com/office/drawing/2014/main" val="1039996411"/>
                    </a:ext>
                  </a:extLst>
                </a:gridCol>
                <a:gridCol w="827457">
                  <a:extLst>
                    <a:ext uri="{9D8B030D-6E8A-4147-A177-3AD203B41FA5}">
                      <a16:colId xmlns:a16="http://schemas.microsoft.com/office/drawing/2014/main" val="2258925900"/>
                    </a:ext>
                  </a:extLst>
                </a:gridCol>
                <a:gridCol w="2252521">
                  <a:extLst>
                    <a:ext uri="{9D8B030D-6E8A-4147-A177-3AD203B41FA5}">
                      <a16:colId xmlns:a16="http://schemas.microsoft.com/office/drawing/2014/main" val="4154604499"/>
                    </a:ext>
                  </a:extLst>
                </a:gridCol>
                <a:gridCol w="2436402">
                  <a:extLst>
                    <a:ext uri="{9D8B030D-6E8A-4147-A177-3AD203B41FA5}">
                      <a16:colId xmlns:a16="http://schemas.microsoft.com/office/drawing/2014/main" val="2491552408"/>
                    </a:ext>
                  </a:extLst>
                </a:gridCol>
                <a:gridCol w="873428">
                  <a:extLst>
                    <a:ext uri="{9D8B030D-6E8A-4147-A177-3AD203B41FA5}">
                      <a16:colId xmlns:a16="http://schemas.microsoft.com/office/drawing/2014/main" val="1093817332"/>
                    </a:ext>
                  </a:extLst>
                </a:gridCol>
              </a:tblGrid>
              <a:tr h="2806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No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379" marR="413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Sasaran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379" marR="413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Analisis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379" marR="413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Data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379" marR="413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Sumber Data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379" marR="413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Variabel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379" marR="413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Output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379" marR="41379" marT="0" marB="0"/>
                </a:tc>
                <a:extLst>
                  <a:ext uri="{0D108BD9-81ED-4DB2-BD59-A6C34878D82A}">
                    <a16:rowId xmlns:a16="http://schemas.microsoft.com/office/drawing/2014/main" val="289690923"/>
                  </a:ext>
                </a:extLst>
              </a:tr>
              <a:tr h="13254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379" marR="4137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 err="1">
                          <a:effectLst/>
                        </a:rPr>
                        <a:t>Mengidentifikasi</a:t>
                      </a:r>
                      <a:r>
                        <a:rPr lang="en-US" sz="700" dirty="0">
                          <a:effectLst/>
                        </a:rPr>
                        <a:t> </a:t>
                      </a:r>
                      <a:r>
                        <a:rPr lang="en-US" sz="700" dirty="0" err="1">
                          <a:effectLst/>
                        </a:rPr>
                        <a:t>konsep</a:t>
                      </a:r>
                      <a:r>
                        <a:rPr lang="en-US" sz="700" dirty="0">
                          <a:effectLst/>
                        </a:rPr>
                        <a:t> smart infrastructure pada </a:t>
                      </a:r>
                      <a:r>
                        <a:rPr lang="en-US" sz="700" dirty="0" err="1">
                          <a:effectLst/>
                        </a:rPr>
                        <a:t>aspek</a:t>
                      </a:r>
                      <a:r>
                        <a:rPr lang="en-US" sz="700" dirty="0">
                          <a:effectLst/>
                        </a:rPr>
                        <a:t> </a:t>
                      </a:r>
                      <a:r>
                        <a:rPr lang="en-US" sz="700" dirty="0" err="1">
                          <a:effectLst/>
                        </a:rPr>
                        <a:t>sarana</a:t>
                      </a:r>
                      <a:r>
                        <a:rPr lang="en-US" sz="700" dirty="0">
                          <a:effectLst/>
                        </a:rPr>
                        <a:t> </a:t>
                      </a:r>
                      <a:r>
                        <a:rPr lang="en-US" sz="700" dirty="0" err="1">
                          <a:effectLst/>
                        </a:rPr>
                        <a:t>perkotaan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379" marR="4137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Analisis Konten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379" marR="4137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 err="1">
                          <a:effectLst/>
                        </a:rPr>
                        <a:t>Konsep</a:t>
                      </a:r>
                      <a:r>
                        <a:rPr lang="en-US" sz="700" dirty="0">
                          <a:effectLst/>
                        </a:rPr>
                        <a:t> smart infrastructure pada </a:t>
                      </a:r>
                      <a:r>
                        <a:rPr lang="en-US" sz="700" dirty="0" err="1">
                          <a:effectLst/>
                        </a:rPr>
                        <a:t>aspek</a:t>
                      </a:r>
                      <a:r>
                        <a:rPr lang="en-US" sz="700" dirty="0">
                          <a:effectLst/>
                        </a:rPr>
                        <a:t> </a:t>
                      </a:r>
                      <a:r>
                        <a:rPr lang="en-US" sz="700" dirty="0" err="1">
                          <a:effectLst/>
                        </a:rPr>
                        <a:t>sarana</a:t>
                      </a:r>
                      <a:r>
                        <a:rPr lang="en-US" sz="700" dirty="0">
                          <a:effectLst/>
                        </a:rPr>
                        <a:t> </a:t>
                      </a:r>
                      <a:r>
                        <a:rPr lang="en-US" sz="700" dirty="0" err="1">
                          <a:effectLst/>
                        </a:rPr>
                        <a:t>perkotaan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379" marR="41379" marT="0" marB="0"/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1. Bappeda Kota Bandar Lampung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2. Dinas Pendidikan dan Kebudayaan Kota Bandar Lampung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3. Dinas Kesehatan Kota Bandar Lampung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4. Kementrian Agama Kota Bandar Lampung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5. Dinas Perdagangan Kota Bandar Lampung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6. Dinas Pariwisata Kota Bandar Lampung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7. Dinas Pemuda dan Olahraga Kota Bandar Lampung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379" marR="41379" marT="0" marB="0"/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1. Sarana Pemerintahan dan Pelayanan umum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2. Sarana Pendidikan dan Pembelajaran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3. Sarana Kesehatan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4. Sarana Peribadatan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5. Sarana Perdagangan dan Jasa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6. Sarana Kebudayaan dan Rekreasi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7. Sarana Ruang Terbuka, Taman dan Lapangan Olah Raga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379" marR="4137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Konsep smart infrastructure pada aspek sarana di Kota Bandar Lampung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379" marR="41379" marT="0" marB="0"/>
                </a:tc>
                <a:extLst>
                  <a:ext uri="{0D108BD9-81ED-4DB2-BD59-A6C34878D82A}">
                    <a16:rowId xmlns:a16="http://schemas.microsoft.com/office/drawing/2014/main" val="2567262207"/>
                  </a:ext>
                </a:extLst>
              </a:tr>
              <a:tr h="14746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379" marR="4137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Mengidentifikasi penerapan konsep smart infrastructure pada aspek sarana di Kota Bandar Lampung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379" marR="4137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Analisis Deskriptif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379" marR="4137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Indepth Interview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379" marR="41379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 err="1">
                          <a:effectLst/>
                        </a:rPr>
                        <a:t>Penerapan</a:t>
                      </a:r>
                      <a:r>
                        <a:rPr lang="en-US" sz="700" dirty="0">
                          <a:effectLst/>
                        </a:rPr>
                        <a:t> </a:t>
                      </a:r>
                      <a:r>
                        <a:rPr lang="en-US" sz="700" dirty="0" err="1">
                          <a:effectLst/>
                        </a:rPr>
                        <a:t>konsep</a:t>
                      </a:r>
                      <a:r>
                        <a:rPr lang="en-US" sz="700" dirty="0">
                          <a:effectLst/>
                        </a:rPr>
                        <a:t> smart </a:t>
                      </a:r>
                      <a:r>
                        <a:rPr lang="en-US" sz="700" dirty="0" err="1">
                          <a:effectLst/>
                        </a:rPr>
                        <a:t>infrastrucuture</a:t>
                      </a:r>
                      <a:r>
                        <a:rPr lang="en-US" sz="700" dirty="0">
                          <a:effectLst/>
                        </a:rPr>
                        <a:t> pada </a:t>
                      </a:r>
                      <a:r>
                        <a:rPr lang="en-US" sz="700" dirty="0" err="1">
                          <a:effectLst/>
                        </a:rPr>
                        <a:t>aspek</a:t>
                      </a:r>
                      <a:r>
                        <a:rPr lang="en-US" sz="700" dirty="0">
                          <a:effectLst/>
                        </a:rPr>
                        <a:t> </a:t>
                      </a:r>
                      <a:r>
                        <a:rPr lang="en-US" sz="700" dirty="0" err="1">
                          <a:effectLst/>
                        </a:rPr>
                        <a:t>sarana</a:t>
                      </a:r>
                      <a:r>
                        <a:rPr lang="en-US" sz="700" dirty="0">
                          <a:effectLst/>
                        </a:rPr>
                        <a:t> di Kota Bandar Lampung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379" marR="41379" marT="0" marB="0"/>
                </a:tc>
                <a:extLst>
                  <a:ext uri="{0D108BD9-81ED-4DB2-BD59-A6C34878D82A}">
                    <a16:rowId xmlns:a16="http://schemas.microsoft.com/office/drawing/2014/main" val="3131214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7032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B3D88-D73F-4A69-A551-46DAA1906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50" y="2263800"/>
            <a:ext cx="4238700" cy="615900"/>
          </a:xfrm>
        </p:spPr>
        <p:txBody>
          <a:bodyPr/>
          <a:lstStyle/>
          <a:p>
            <a:pPr algn="ctr"/>
            <a:r>
              <a:rPr lang="en-US" dirty="0" err="1"/>
              <a:t>Tinjauan</a:t>
            </a:r>
            <a:r>
              <a:rPr lang="en-US" dirty="0"/>
              <a:t> </a:t>
            </a:r>
            <a:r>
              <a:rPr lang="en-US" dirty="0" err="1"/>
              <a:t>Teori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624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978;p38">
            <a:extLst>
              <a:ext uri="{FF2B5EF4-FFF2-40B4-BE49-F238E27FC236}">
                <a16:creationId xmlns:a16="http://schemas.microsoft.com/office/drawing/2014/main" id="{DEFA6A4B-41AB-4A7A-89A7-FF808D1E44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Sarana</a:t>
            </a:r>
            <a:r>
              <a:rPr lang="en-US" dirty="0"/>
              <a:t> </a:t>
            </a:r>
            <a:r>
              <a:rPr lang="en-US" dirty="0" err="1"/>
              <a:t>Perkotaan</a:t>
            </a:r>
            <a:endParaRPr dirty="0"/>
          </a:p>
        </p:txBody>
      </p:sp>
      <p:sp>
        <p:nvSpPr>
          <p:cNvPr id="39" name="Google Shape;990;p38">
            <a:extLst>
              <a:ext uri="{FF2B5EF4-FFF2-40B4-BE49-F238E27FC236}">
                <a16:creationId xmlns:a16="http://schemas.microsoft.com/office/drawing/2014/main" id="{525F97A6-3CC2-43CF-940E-4E1ACBD94419}"/>
              </a:ext>
            </a:extLst>
          </p:cNvPr>
          <p:cNvSpPr txBox="1"/>
          <p:nvPr/>
        </p:nvSpPr>
        <p:spPr>
          <a:xfrm>
            <a:off x="2200083" y="4498986"/>
            <a:ext cx="7968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" name="Google Shape;1008;p38">
            <a:extLst>
              <a:ext uri="{FF2B5EF4-FFF2-40B4-BE49-F238E27FC236}">
                <a16:creationId xmlns:a16="http://schemas.microsoft.com/office/drawing/2014/main" id="{185B45E6-6289-49C5-AE52-0B8377C55D29}"/>
              </a:ext>
            </a:extLst>
          </p:cNvPr>
          <p:cNvSpPr txBox="1">
            <a:spLocks/>
          </p:cNvSpPr>
          <p:nvPr/>
        </p:nvSpPr>
        <p:spPr>
          <a:xfrm>
            <a:off x="713224" y="1017726"/>
            <a:ext cx="7717501" cy="1290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algn="just"/>
            <a:r>
              <a:rPr lang="id-ID" b="1" dirty="0"/>
              <a:t>Sarana perkotaan</a:t>
            </a:r>
            <a:r>
              <a:rPr lang="id-ID" dirty="0"/>
              <a:t> merupakan </a:t>
            </a:r>
            <a:r>
              <a:rPr lang="id-ID" b="1" dirty="0"/>
              <a:t>kumpulan</a:t>
            </a:r>
            <a:r>
              <a:rPr lang="id-ID" dirty="0"/>
              <a:t> dari berbagai </a:t>
            </a:r>
            <a:r>
              <a:rPr lang="id-ID" b="1" dirty="0"/>
              <a:t>materi</a:t>
            </a:r>
            <a:r>
              <a:rPr lang="id-ID" dirty="0"/>
              <a:t> dan berbagai jenis </a:t>
            </a:r>
            <a:r>
              <a:rPr lang="id-ID" b="1" dirty="0"/>
              <a:t>aktivitas </a:t>
            </a:r>
            <a:r>
              <a:rPr lang="id-ID" dirty="0"/>
              <a:t>yang diciptakan </a:t>
            </a:r>
            <a:r>
              <a:rPr lang="id-ID" b="1" dirty="0"/>
              <a:t>untuk memenuhi kebutuhan masyarakat </a:t>
            </a:r>
            <a:r>
              <a:rPr lang="id-ID" dirty="0"/>
              <a:t>guna melayani kegiatan masyarakat didalamnya demi tercapainya kepuasan social bagi setiap masyarakat yang merasakan dampaknya (Yeastes, 1990).</a:t>
            </a:r>
            <a:endParaRPr lang="en-US" dirty="0"/>
          </a:p>
        </p:txBody>
      </p:sp>
      <p:sp>
        <p:nvSpPr>
          <p:cNvPr id="41" name="Google Shape;1009;p38">
            <a:extLst>
              <a:ext uri="{FF2B5EF4-FFF2-40B4-BE49-F238E27FC236}">
                <a16:creationId xmlns:a16="http://schemas.microsoft.com/office/drawing/2014/main" id="{E576D94C-3F2C-43E8-8CE5-6D38F5FCD926}"/>
              </a:ext>
            </a:extLst>
          </p:cNvPr>
          <p:cNvSpPr txBox="1">
            <a:spLocks/>
          </p:cNvSpPr>
          <p:nvPr/>
        </p:nvSpPr>
        <p:spPr>
          <a:xfrm>
            <a:off x="693831" y="2416423"/>
            <a:ext cx="7696215" cy="165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algn="just"/>
            <a:r>
              <a:rPr lang="en-US" dirty="0" err="1"/>
              <a:t>Komponen</a:t>
            </a:r>
            <a:r>
              <a:rPr lang="en-US" dirty="0"/>
              <a:t> </a:t>
            </a:r>
            <a:r>
              <a:rPr lang="en-US" dirty="0" err="1"/>
              <a:t>sarana</a:t>
            </a:r>
            <a:r>
              <a:rPr lang="en-US" dirty="0"/>
              <a:t> </a:t>
            </a:r>
            <a:r>
              <a:rPr lang="en-US" dirty="0" err="1"/>
              <a:t>perkotaan</a:t>
            </a:r>
            <a:r>
              <a:rPr lang="en-US" dirty="0"/>
              <a:t> : </a:t>
            </a:r>
          </a:p>
          <a:p>
            <a:pPr algn="just">
              <a:buFont typeface="Libre Franklin"/>
              <a:buAutoNum type="arabicPeriod"/>
            </a:pPr>
            <a:r>
              <a:rPr lang="en-US" b="1" dirty="0" err="1"/>
              <a:t>Sarana</a:t>
            </a:r>
            <a:r>
              <a:rPr lang="en-US" b="1" dirty="0"/>
              <a:t> </a:t>
            </a:r>
            <a:r>
              <a:rPr lang="en-US" b="1" dirty="0" err="1"/>
              <a:t>pemerintahan</a:t>
            </a:r>
            <a:r>
              <a:rPr lang="en-US" b="1" dirty="0"/>
              <a:t> dan </a:t>
            </a:r>
            <a:r>
              <a:rPr lang="en-US" b="1" dirty="0" err="1"/>
              <a:t>pelayanan</a:t>
            </a:r>
            <a:r>
              <a:rPr lang="en-US" b="1" dirty="0"/>
              <a:t> </a:t>
            </a:r>
            <a:r>
              <a:rPr lang="en-US" b="1" dirty="0" err="1"/>
              <a:t>umum</a:t>
            </a:r>
            <a:endParaRPr lang="en-US" b="1" dirty="0"/>
          </a:p>
          <a:p>
            <a:pPr algn="just">
              <a:buFont typeface="Libre Franklin"/>
              <a:buAutoNum type="arabicPeriod"/>
            </a:pPr>
            <a:r>
              <a:rPr lang="en-US" b="1" dirty="0" err="1"/>
              <a:t>Sarana</a:t>
            </a:r>
            <a:r>
              <a:rPr lang="en-US" b="1" dirty="0"/>
              <a:t> Pendidikan</a:t>
            </a:r>
          </a:p>
          <a:p>
            <a:pPr algn="just">
              <a:buFont typeface="Libre Franklin"/>
              <a:buAutoNum type="arabicPeriod"/>
            </a:pPr>
            <a:r>
              <a:rPr lang="en-US" b="1" dirty="0" err="1"/>
              <a:t>Sarana</a:t>
            </a:r>
            <a:r>
              <a:rPr lang="en-US" b="1" dirty="0"/>
              <a:t> </a:t>
            </a:r>
            <a:r>
              <a:rPr lang="en-US" b="1" dirty="0" err="1"/>
              <a:t>kesehatan</a:t>
            </a:r>
            <a:endParaRPr lang="en-US" b="1" dirty="0"/>
          </a:p>
          <a:p>
            <a:pPr algn="just">
              <a:buFont typeface="Libre Franklin"/>
              <a:buAutoNum type="arabicPeriod"/>
            </a:pPr>
            <a:r>
              <a:rPr lang="en-US" b="1" dirty="0" err="1"/>
              <a:t>Sarana</a:t>
            </a:r>
            <a:r>
              <a:rPr lang="en-US" b="1" dirty="0"/>
              <a:t> </a:t>
            </a:r>
            <a:r>
              <a:rPr lang="en-US" b="1" dirty="0" err="1"/>
              <a:t>peribadatan</a:t>
            </a:r>
            <a:endParaRPr lang="en-US" b="1" dirty="0"/>
          </a:p>
          <a:p>
            <a:pPr algn="just">
              <a:buFont typeface="Libre Franklin"/>
              <a:buAutoNum type="arabicPeriod"/>
            </a:pPr>
            <a:r>
              <a:rPr lang="en-US" b="1" dirty="0" err="1"/>
              <a:t>Sarana</a:t>
            </a:r>
            <a:r>
              <a:rPr lang="en-US" b="1" dirty="0"/>
              <a:t> </a:t>
            </a:r>
            <a:r>
              <a:rPr lang="en-US" b="1" dirty="0" err="1"/>
              <a:t>perbelanjaan</a:t>
            </a:r>
            <a:r>
              <a:rPr lang="en-US" b="1" dirty="0"/>
              <a:t> dan </a:t>
            </a:r>
            <a:r>
              <a:rPr lang="en-US" b="1" dirty="0" err="1"/>
              <a:t>niaga</a:t>
            </a:r>
            <a:endParaRPr lang="en-US" b="1" dirty="0"/>
          </a:p>
          <a:p>
            <a:pPr algn="just">
              <a:buFont typeface="Libre Franklin"/>
              <a:buAutoNum type="arabicPeriod"/>
            </a:pPr>
            <a:r>
              <a:rPr lang="en-US" b="1" dirty="0" err="1"/>
              <a:t>Sarana</a:t>
            </a:r>
            <a:r>
              <a:rPr lang="en-US" b="1" dirty="0"/>
              <a:t> </a:t>
            </a:r>
            <a:r>
              <a:rPr lang="en-US" b="1" dirty="0" err="1"/>
              <a:t>rekreasi</a:t>
            </a:r>
            <a:r>
              <a:rPr lang="en-US" b="1" dirty="0"/>
              <a:t> dan </a:t>
            </a:r>
            <a:r>
              <a:rPr lang="en-US" b="1" dirty="0" err="1"/>
              <a:t>kebudayaan</a:t>
            </a:r>
            <a:endParaRPr lang="en-US" b="1" dirty="0"/>
          </a:p>
          <a:p>
            <a:pPr algn="just">
              <a:buFont typeface="Libre Franklin"/>
              <a:buAutoNum type="arabicPeriod"/>
            </a:pPr>
            <a:r>
              <a:rPr lang="en-US" b="1" dirty="0" err="1"/>
              <a:t>Sarana</a:t>
            </a:r>
            <a:r>
              <a:rPr lang="en-US" b="1" dirty="0"/>
              <a:t> </a:t>
            </a:r>
            <a:r>
              <a:rPr lang="en-US" b="1" dirty="0" err="1"/>
              <a:t>olahraga</a:t>
            </a:r>
            <a:r>
              <a:rPr lang="en-US" b="1" dirty="0"/>
              <a:t> dan </a:t>
            </a:r>
            <a:r>
              <a:rPr lang="en-US" b="1" dirty="0" err="1"/>
              <a:t>lapangan</a:t>
            </a:r>
            <a:r>
              <a:rPr lang="en-US" b="1" dirty="0"/>
              <a:t> </a:t>
            </a:r>
            <a:r>
              <a:rPr lang="en-US" b="1" dirty="0" err="1"/>
              <a:t>terbuka</a:t>
            </a:r>
            <a:r>
              <a:rPr lang="en-US" b="1" dirty="0"/>
              <a:t> </a:t>
            </a:r>
            <a:r>
              <a:rPr lang="en-US" b="1" dirty="0" err="1"/>
              <a:t>serta</a:t>
            </a:r>
            <a:r>
              <a:rPr lang="en-US" b="1" dirty="0"/>
              <a:t> </a:t>
            </a:r>
            <a:r>
              <a:rPr lang="en-US" b="1" dirty="0" err="1"/>
              <a:t>pemakanan</a:t>
            </a:r>
            <a:r>
              <a:rPr lang="en-US" b="1" dirty="0"/>
              <a:t> </a:t>
            </a:r>
            <a:r>
              <a:rPr lang="en-US" b="1" dirty="0" err="1"/>
              <a:t>umum</a:t>
            </a:r>
            <a:r>
              <a:rPr lang="en-US" b="1" dirty="0"/>
              <a:t>.</a:t>
            </a:r>
          </a:p>
        </p:txBody>
      </p:sp>
      <p:sp>
        <p:nvSpPr>
          <p:cNvPr id="42" name="Google Shape;1031;p38">
            <a:extLst>
              <a:ext uri="{FF2B5EF4-FFF2-40B4-BE49-F238E27FC236}">
                <a16:creationId xmlns:a16="http://schemas.microsoft.com/office/drawing/2014/main" id="{1AE509B3-D2C9-4582-8C4F-5130576D8F7C}"/>
              </a:ext>
            </a:extLst>
          </p:cNvPr>
          <p:cNvSpPr txBox="1"/>
          <p:nvPr/>
        </p:nvSpPr>
        <p:spPr>
          <a:xfrm>
            <a:off x="2199123" y="4498986"/>
            <a:ext cx="1195956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Tinjauan</a:t>
            </a:r>
            <a:r>
              <a:rPr lang="en-US" sz="18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lang="en-US" sz="18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" name="Google Shape;1032;p38">
            <a:extLst>
              <a:ext uri="{FF2B5EF4-FFF2-40B4-BE49-F238E27FC236}">
                <a16:creationId xmlns:a16="http://schemas.microsoft.com/office/drawing/2014/main" id="{4C996697-B777-4B54-A80D-550F094692FB}"/>
              </a:ext>
            </a:extLst>
          </p:cNvPr>
          <p:cNvSpPr/>
          <p:nvPr/>
        </p:nvSpPr>
        <p:spPr>
          <a:xfrm>
            <a:off x="2199965" y="4987051"/>
            <a:ext cx="1195956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" name="Google Shape;1036;p38">
            <a:hlinkClick r:id="rId3" action="ppaction://hlinksldjump"/>
            <a:extLst>
              <a:ext uri="{FF2B5EF4-FFF2-40B4-BE49-F238E27FC236}">
                <a16:creationId xmlns:a16="http://schemas.microsoft.com/office/drawing/2014/main" id="{4C934B2F-70E1-4FD6-AF7D-0B626B5DC42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1037;p3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F536C4-AD0A-486C-B813-F4C9F6710010}"/>
              </a:ext>
            </a:extLst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038;p3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C43A167-FA6B-4636-A1E8-3F674C207496}"/>
              </a:ext>
            </a:extLst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769;p34">
            <a:hlinkClick r:id="rId5" action="ppaction://hlinksldjump"/>
            <a:extLst>
              <a:ext uri="{FF2B5EF4-FFF2-40B4-BE49-F238E27FC236}">
                <a16:creationId xmlns:a16="http://schemas.microsoft.com/office/drawing/2014/main" id="{4F68BE7C-DC77-4522-9FB2-DDB154F7922E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" name="Google Shape;770;p34">
            <a:hlinkClick r:id="rId6" action="ppaction://hlinksldjump"/>
            <a:extLst>
              <a:ext uri="{FF2B5EF4-FFF2-40B4-BE49-F238E27FC236}">
                <a16:creationId xmlns:a16="http://schemas.microsoft.com/office/drawing/2014/main" id="{8E8C2AC0-F45A-4978-AFEE-9CDC4195324E}"/>
              </a:ext>
            </a:extLst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B45EC93D-8AB6-403F-A3C4-780E4D88F7C8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7DD5FF0C-6301-495C-82E8-8382B9E7BF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51" name="Google Shape;769;p34">
            <a:hlinkClick r:id="rId5" action="ppaction://hlinksldjump"/>
            <a:extLst>
              <a:ext uri="{FF2B5EF4-FFF2-40B4-BE49-F238E27FC236}">
                <a16:creationId xmlns:a16="http://schemas.microsoft.com/office/drawing/2014/main" id="{0D21C252-B5DA-4B8A-8FE6-DF004F96D657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AB1B7979-8FAB-44B1-BC52-C02F5C0C09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565" y="4394810"/>
            <a:ext cx="635040" cy="76195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3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Smart City</a:t>
            </a:r>
            <a:endParaRPr dirty="0"/>
          </a:p>
        </p:txBody>
      </p:sp>
      <p:sp>
        <p:nvSpPr>
          <p:cNvPr id="990" name="Google Shape;990;p38"/>
          <p:cNvSpPr txBox="1"/>
          <p:nvPr/>
        </p:nvSpPr>
        <p:spPr>
          <a:xfrm>
            <a:off x="2200083" y="4498986"/>
            <a:ext cx="7968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08" name="Google Shape;1008;p38"/>
          <p:cNvSpPr txBox="1">
            <a:spLocks noGrp="1"/>
          </p:cNvSpPr>
          <p:nvPr>
            <p:ph type="subTitle" idx="4"/>
          </p:nvPr>
        </p:nvSpPr>
        <p:spPr>
          <a:xfrm>
            <a:off x="713224" y="1017726"/>
            <a:ext cx="7717501" cy="1290996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algn="just"/>
            <a:r>
              <a:rPr lang="id-ID" dirty="0"/>
              <a:t>Cohen (2014)</a:t>
            </a:r>
            <a:r>
              <a:rPr lang="en-US" dirty="0"/>
              <a:t> </a:t>
            </a:r>
            <a:r>
              <a:rPr lang="en-US" dirty="0" err="1"/>
              <a:t>menyatakan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b="1" i="1" dirty="0"/>
              <a:t>smart city</a:t>
            </a:r>
            <a:r>
              <a:rPr lang="en-US" b="1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b="1" dirty="0" err="1"/>
              <a:t>sebuah</a:t>
            </a:r>
            <a:r>
              <a:rPr lang="en-US" b="1" dirty="0"/>
              <a:t> </a:t>
            </a:r>
            <a:r>
              <a:rPr lang="en-US" b="1" dirty="0" err="1"/>
              <a:t>kota</a:t>
            </a:r>
            <a:r>
              <a:rPr lang="en-US" b="1" dirty="0"/>
              <a:t> </a:t>
            </a:r>
            <a:r>
              <a:rPr lang="en-US" dirty="0"/>
              <a:t>yang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b="1" dirty="0" err="1"/>
              <a:t>inovasi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upaya</a:t>
            </a:r>
            <a:r>
              <a:rPr lang="en-US" dirty="0"/>
              <a:t> </a:t>
            </a:r>
            <a:r>
              <a:rPr lang="en-US" dirty="0" err="1"/>
              <a:t>penghematan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 </a:t>
            </a:r>
            <a:r>
              <a:rPr lang="en-US" dirty="0" err="1"/>
              <a:t>biaya</a:t>
            </a:r>
            <a:r>
              <a:rPr lang="en-US" dirty="0"/>
              <a:t> dan </a:t>
            </a:r>
            <a:r>
              <a:rPr lang="en-US" dirty="0" err="1"/>
              <a:t>energi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b="1" dirty="0" err="1"/>
              <a:t>meningkatan</a:t>
            </a:r>
            <a:r>
              <a:rPr lang="en-US" b="1" dirty="0"/>
              <a:t> </a:t>
            </a:r>
            <a:r>
              <a:rPr lang="en-US" b="1" dirty="0" err="1"/>
              <a:t>kualitas</a:t>
            </a:r>
            <a:r>
              <a:rPr lang="en-US" b="1" dirty="0"/>
              <a:t> </a:t>
            </a:r>
            <a:r>
              <a:rPr lang="en-US" b="1" dirty="0" err="1"/>
              <a:t>hidup</a:t>
            </a:r>
            <a:r>
              <a:rPr lang="en-US" b="1" dirty="0"/>
              <a:t> dan </a:t>
            </a:r>
            <a:r>
              <a:rPr lang="en-US" b="1" dirty="0" err="1"/>
              <a:t>perekonomian</a:t>
            </a:r>
            <a:r>
              <a:rPr lang="en-US" b="1" dirty="0"/>
              <a:t> </a:t>
            </a:r>
            <a:r>
              <a:rPr lang="en-US" b="1" dirty="0" err="1"/>
              <a:t>suatu</a:t>
            </a:r>
            <a:r>
              <a:rPr lang="en-US" b="1" dirty="0"/>
              <a:t> </a:t>
            </a:r>
            <a:r>
              <a:rPr lang="en-US" b="1" dirty="0" err="1"/>
              <a:t>kota</a:t>
            </a:r>
            <a:r>
              <a:rPr lang="en-US" b="1" dirty="0"/>
              <a:t> </a:t>
            </a:r>
            <a:r>
              <a:rPr lang="en-US" dirty="0" err="1"/>
              <a:t>namun</a:t>
            </a:r>
            <a:r>
              <a:rPr lang="en-US" dirty="0"/>
              <a:t> </a:t>
            </a:r>
            <a:r>
              <a:rPr lang="en-US" dirty="0" err="1"/>
              <a:t>tetap</a:t>
            </a:r>
            <a:r>
              <a:rPr lang="en-US" dirty="0"/>
              <a:t> </a:t>
            </a:r>
            <a:r>
              <a:rPr lang="en-US" dirty="0" err="1"/>
              <a:t>ramah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lingkungan</a:t>
            </a:r>
            <a:r>
              <a:rPr lang="en-US" dirty="0"/>
              <a:t>.</a:t>
            </a:r>
          </a:p>
        </p:txBody>
      </p:sp>
      <p:sp>
        <p:nvSpPr>
          <p:cNvPr id="1009" name="Google Shape;1009;p38"/>
          <p:cNvSpPr txBox="1">
            <a:spLocks noGrp="1"/>
          </p:cNvSpPr>
          <p:nvPr>
            <p:ph type="subTitle" idx="5"/>
          </p:nvPr>
        </p:nvSpPr>
        <p:spPr>
          <a:xfrm>
            <a:off x="713224" y="2964530"/>
            <a:ext cx="7696215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id-ID" dirty="0"/>
              <a:t>Menurut Muliarto (2015), </a:t>
            </a:r>
            <a:r>
              <a:rPr lang="en-US" b="1" i="1" dirty="0"/>
              <a:t>smart city</a:t>
            </a:r>
            <a:r>
              <a:rPr lang="en-US" b="1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b="1" dirty="0" err="1"/>
              <a:t>hubungan</a:t>
            </a:r>
            <a:r>
              <a:rPr lang="en-US" b="1" dirty="0"/>
              <a:t> </a:t>
            </a:r>
            <a:r>
              <a:rPr lang="en-US" b="1" dirty="0" err="1"/>
              <a:t>dari</a:t>
            </a:r>
            <a:r>
              <a:rPr lang="en-US" b="1" dirty="0"/>
              <a:t> </a:t>
            </a:r>
            <a:r>
              <a:rPr lang="en-US" b="1" dirty="0" err="1"/>
              <a:t>berbagai</a:t>
            </a:r>
            <a:r>
              <a:rPr lang="en-US" b="1" dirty="0"/>
              <a:t> </a:t>
            </a:r>
            <a:r>
              <a:rPr lang="en-US" b="1" dirty="0" err="1"/>
              <a:t>infrastruktur</a:t>
            </a:r>
            <a:r>
              <a:rPr lang="en-US" b="1" dirty="0"/>
              <a:t> </a:t>
            </a:r>
            <a:r>
              <a:rPr lang="en-US" dirty="0"/>
              <a:t>yang </a:t>
            </a:r>
            <a:r>
              <a:rPr lang="en-US" dirty="0" err="1"/>
              <a:t>menunjungan</a:t>
            </a:r>
            <a:r>
              <a:rPr lang="en-US" dirty="0"/>
              <a:t> </a:t>
            </a:r>
            <a:r>
              <a:rPr lang="en-US" dirty="0" err="1"/>
              <a:t>dibidang</a:t>
            </a:r>
            <a:r>
              <a:rPr lang="en-US" dirty="0"/>
              <a:t> </a:t>
            </a:r>
            <a:r>
              <a:rPr lang="en-US" dirty="0" err="1"/>
              <a:t>sosial</a:t>
            </a:r>
            <a:r>
              <a:rPr lang="en-US" dirty="0"/>
              <a:t> </a:t>
            </a:r>
            <a:r>
              <a:rPr lang="en-US" dirty="0" err="1"/>
              <a:t>maupun</a:t>
            </a:r>
            <a:r>
              <a:rPr lang="en-US" dirty="0"/>
              <a:t> </a:t>
            </a:r>
            <a:r>
              <a:rPr lang="en-US" dirty="0" err="1"/>
              <a:t>ekonomi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fisik</a:t>
            </a:r>
            <a:r>
              <a:rPr lang="en-US" dirty="0"/>
              <a:t> </a:t>
            </a:r>
            <a:r>
              <a:rPr lang="en-US" dirty="0" err="1"/>
              <a:t>guna</a:t>
            </a:r>
            <a:r>
              <a:rPr lang="en-US" dirty="0"/>
              <a:t> </a:t>
            </a:r>
            <a:r>
              <a:rPr lang="en-US" dirty="0" err="1"/>
              <a:t>mendukung</a:t>
            </a:r>
            <a:r>
              <a:rPr lang="en-US" dirty="0"/>
              <a:t> </a:t>
            </a:r>
            <a:r>
              <a:rPr lang="en-US" dirty="0" err="1"/>
              <a:t>kota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layak</a:t>
            </a:r>
            <a:r>
              <a:rPr lang="en-US" dirty="0"/>
              <a:t> </a:t>
            </a:r>
            <a:r>
              <a:rPr lang="en-US" dirty="0" err="1"/>
              <a:t>huni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b="1" dirty="0" err="1"/>
              <a:t>mengintegrasikan</a:t>
            </a:r>
            <a:r>
              <a:rPr lang="en-US" b="1" dirty="0"/>
              <a:t> </a:t>
            </a:r>
            <a:r>
              <a:rPr lang="en-US" b="1" dirty="0" err="1"/>
              <a:t>berbagai</a:t>
            </a:r>
            <a:r>
              <a:rPr lang="en-US" b="1" dirty="0"/>
              <a:t> </a:t>
            </a:r>
            <a:r>
              <a:rPr lang="en-US" b="1" dirty="0" err="1"/>
              <a:t>aspek</a:t>
            </a:r>
            <a:r>
              <a:rPr lang="en-US" dirty="0"/>
              <a:t>.</a:t>
            </a:r>
          </a:p>
        </p:txBody>
      </p:sp>
      <p:sp>
        <p:nvSpPr>
          <p:cNvPr id="1031" name="Google Shape;1031;p38"/>
          <p:cNvSpPr txBox="1"/>
          <p:nvPr/>
        </p:nvSpPr>
        <p:spPr>
          <a:xfrm>
            <a:off x="2199123" y="4498986"/>
            <a:ext cx="1195956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Tinjauan</a:t>
            </a:r>
            <a:r>
              <a:rPr lang="en-US" sz="18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lang="en-US" sz="18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2" name="Google Shape;1032;p38"/>
          <p:cNvSpPr/>
          <p:nvPr/>
        </p:nvSpPr>
        <p:spPr>
          <a:xfrm>
            <a:off x="2199965" y="4987051"/>
            <a:ext cx="1195956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6" name="Google Shape;1036;p38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38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38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69;p34">
            <a:hlinkClick r:id="rId5" action="ppaction://hlinksldjump"/>
            <a:extLst>
              <a:ext uri="{FF2B5EF4-FFF2-40B4-BE49-F238E27FC236}">
                <a16:creationId xmlns:a16="http://schemas.microsoft.com/office/drawing/2014/main" id="{5362C2BC-4FBB-45F9-894C-A24B1BEF92DC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" name="Google Shape;770;p34">
            <a:hlinkClick r:id="rId6" action="ppaction://hlinksldjump"/>
            <a:extLst>
              <a:ext uri="{FF2B5EF4-FFF2-40B4-BE49-F238E27FC236}">
                <a16:creationId xmlns:a16="http://schemas.microsoft.com/office/drawing/2014/main" id="{6DB5B175-F37A-4E80-B5F6-FACEFAE42763}"/>
              </a:ext>
            </a:extLst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54A7B968-7214-401A-B2B4-B9A826E7D690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C52D925D-DE73-410C-BB7B-AF9DF4554C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82" name="Google Shape;769;p34">
            <a:hlinkClick r:id="rId5" action="ppaction://hlinksldjump"/>
            <a:extLst>
              <a:ext uri="{FF2B5EF4-FFF2-40B4-BE49-F238E27FC236}">
                <a16:creationId xmlns:a16="http://schemas.microsoft.com/office/drawing/2014/main" id="{EE24DB21-36A7-4CCD-90F7-3682115F60FD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18D07FFB-C018-47B9-A89F-66BFA8E3BB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565" y="4394810"/>
            <a:ext cx="635040" cy="76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68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38"/>
          <p:cNvSpPr txBox="1">
            <a:spLocks noGrp="1"/>
          </p:cNvSpPr>
          <p:nvPr>
            <p:ph type="title"/>
          </p:nvPr>
        </p:nvSpPr>
        <p:spPr>
          <a:xfrm>
            <a:off x="713223" y="158674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Smart City</a:t>
            </a:r>
            <a:endParaRPr dirty="0"/>
          </a:p>
        </p:txBody>
      </p:sp>
      <p:sp>
        <p:nvSpPr>
          <p:cNvPr id="990" name="Google Shape;990;p38"/>
          <p:cNvSpPr txBox="1"/>
          <p:nvPr/>
        </p:nvSpPr>
        <p:spPr>
          <a:xfrm>
            <a:off x="2200083" y="4498986"/>
            <a:ext cx="7968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08" name="Google Shape;1008;p38"/>
          <p:cNvSpPr txBox="1">
            <a:spLocks noGrp="1"/>
          </p:cNvSpPr>
          <p:nvPr>
            <p:ph type="subTitle" idx="4"/>
          </p:nvPr>
        </p:nvSpPr>
        <p:spPr>
          <a:xfrm>
            <a:off x="427514" y="635490"/>
            <a:ext cx="7717501" cy="305996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r>
              <a:rPr lang="en-US" sz="1100" dirty="0" err="1"/>
              <a:t>Kedudukan</a:t>
            </a:r>
            <a:r>
              <a:rPr lang="en-US" sz="1100" dirty="0"/>
              <a:t> </a:t>
            </a:r>
            <a:r>
              <a:rPr lang="en-US" sz="1100" i="1" dirty="0"/>
              <a:t>smart infrastructure </a:t>
            </a:r>
            <a:r>
              <a:rPr lang="en-US" sz="1100" dirty="0" err="1"/>
              <a:t>dalam</a:t>
            </a:r>
            <a:r>
              <a:rPr lang="en-US" sz="1100" dirty="0"/>
              <a:t> smart city </a:t>
            </a:r>
            <a:r>
              <a:rPr lang="en-US" sz="1100" dirty="0" err="1"/>
              <a:t>terdapat</a:t>
            </a:r>
            <a:r>
              <a:rPr lang="en-US" sz="1100" dirty="0"/>
              <a:t> pada </a:t>
            </a:r>
            <a:r>
              <a:rPr lang="en-US" sz="1100" dirty="0" err="1"/>
              <a:t>tabel</a:t>
            </a:r>
            <a:r>
              <a:rPr lang="en-US" sz="1100" dirty="0"/>
              <a:t> indicator </a:t>
            </a:r>
            <a:r>
              <a:rPr lang="en-US" sz="1100" i="1" dirty="0"/>
              <a:t>smart city </a:t>
            </a:r>
            <a:r>
              <a:rPr lang="en-US" sz="1100" dirty="0" err="1"/>
              <a:t>dibawah</a:t>
            </a:r>
            <a:r>
              <a:rPr lang="en-US" sz="1100" dirty="0"/>
              <a:t> </a:t>
            </a:r>
            <a:r>
              <a:rPr lang="en-US" sz="1100" dirty="0" err="1"/>
              <a:t>ini</a:t>
            </a:r>
            <a:r>
              <a:rPr lang="en-US" sz="1100" dirty="0"/>
              <a:t>.</a:t>
            </a:r>
          </a:p>
        </p:txBody>
      </p:sp>
      <p:sp>
        <p:nvSpPr>
          <p:cNvPr id="1031" name="Google Shape;1031;p38"/>
          <p:cNvSpPr txBox="1"/>
          <p:nvPr/>
        </p:nvSpPr>
        <p:spPr>
          <a:xfrm>
            <a:off x="2199123" y="4498986"/>
            <a:ext cx="1195956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Tinjauan</a:t>
            </a:r>
            <a:r>
              <a:rPr lang="en-US" sz="18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lang="en-US" sz="18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2" name="Google Shape;1032;p38"/>
          <p:cNvSpPr/>
          <p:nvPr/>
        </p:nvSpPr>
        <p:spPr>
          <a:xfrm>
            <a:off x="2199965" y="4987051"/>
            <a:ext cx="1195956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6" name="Google Shape;1036;p38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38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38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69;p34">
            <a:hlinkClick r:id="rId5" action="ppaction://hlinksldjump"/>
            <a:extLst>
              <a:ext uri="{FF2B5EF4-FFF2-40B4-BE49-F238E27FC236}">
                <a16:creationId xmlns:a16="http://schemas.microsoft.com/office/drawing/2014/main" id="{5362C2BC-4FBB-45F9-894C-A24B1BEF92DC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" name="Google Shape;770;p34">
            <a:hlinkClick r:id="rId6" action="ppaction://hlinksldjump"/>
            <a:extLst>
              <a:ext uri="{FF2B5EF4-FFF2-40B4-BE49-F238E27FC236}">
                <a16:creationId xmlns:a16="http://schemas.microsoft.com/office/drawing/2014/main" id="{6DB5B175-F37A-4E80-B5F6-FACEFAE42763}"/>
              </a:ext>
            </a:extLst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54A7B968-7214-401A-B2B4-B9A826E7D690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C52D925D-DE73-410C-BB7B-AF9DF4554C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82" name="Google Shape;769;p34">
            <a:hlinkClick r:id="rId5" action="ppaction://hlinksldjump"/>
            <a:extLst>
              <a:ext uri="{FF2B5EF4-FFF2-40B4-BE49-F238E27FC236}">
                <a16:creationId xmlns:a16="http://schemas.microsoft.com/office/drawing/2014/main" id="{EE24DB21-36A7-4CCD-90F7-3682115F60FD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18D07FFB-C018-47B9-A89F-66BFA8E3BB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565" y="4394810"/>
            <a:ext cx="635040" cy="76195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97B881C-1DBF-483F-B74C-3B86814D8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721787"/>
              </p:ext>
            </p:extLst>
          </p:nvPr>
        </p:nvGraphicFramePr>
        <p:xfrm>
          <a:off x="169426" y="981354"/>
          <a:ext cx="4386316" cy="3437328"/>
        </p:xfrm>
        <a:graphic>
          <a:graphicData uri="http://schemas.openxmlformats.org/drawingml/2006/table">
            <a:tbl>
              <a:tblPr firstRow="1" firstCol="1" bandRow="1">
                <a:tableStyleId>{622570D0-A7FD-45C4-9C3A-187E027F667F}</a:tableStyleId>
              </a:tblPr>
              <a:tblGrid>
                <a:gridCol w="2193158">
                  <a:extLst>
                    <a:ext uri="{9D8B030D-6E8A-4147-A177-3AD203B41FA5}">
                      <a16:colId xmlns:a16="http://schemas.microsoft.com/office/drawing/2014/main" val="508732359"/>
                    </a:ext>
                  </a:extLst>
                </a:gridCol>
                <a:gridCol w="2193158">
                  <a:extLst>
                    <a:ext uri="{9D8B030D-6E8A-4147-A177-3AD203B41FA5}">
                      <a16:colId xmlns:a16="http://schemas.microsoft.com/office/drawing/2014/main" val="2908636599"/>
                    </a:ext>
                  </a:extLst>
                </a:gridCol>
              </a:tblGrid>
              <a:tr h="1681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Dimension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1076" marR="51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Working Area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1076" marR="51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4017692"/>
                  </a:ext>
                </a:extLst>
              </a:tr>
              <a:tr h="168162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Smart environment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1076" marR="51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Smart buildings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1076" marR="51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6669490"/>
                  </a:ext>
                </a:extLst>
              </a:tr>
              <a:tr h="1681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Resources management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1076" marR="51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7604755"/>
                  </a:ext>
                </a:extLst>
              </a:tr>
              <a:tr h="1681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Sustainable urban planning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1076" marR="51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7955090"/>
                  </a:ext>
                </a:extLst>
              </a:tr>
              <a:tr h="168162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Smart mobility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1076" marR="51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Efficient transport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1076" marR="51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711199"/>
                  </a:ext>
                </a:extLst>
              </a:tr>
              <a:tr h="1681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Multi-modal access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1076" marR="51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5269622"/>
                  </a:ext>
                </a:extLst>
              </a:tr>
              <a:tr h="1681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</a:rPr>
                        <a:t>Technology infrastructure</a:t>
                      </a:r>
                      <a:endParaRPr lang="en-US" sz="9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1076" marR="51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7201051"/>
                  </a:ext>
                </a:extLst>
              </a:tr>
              <a:tr h="168162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Smart government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1076" marR="51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</a:rPr>
                        <a:t>Online services</a:t>
                      </a:r>
                      <a:endParaRPr lang="en-US" sz="9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1076" marR="51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8009801"/>
                  </a:ext>
                </a:extLst>
              </a:tr>
              <a:tr h="1681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</a:rPr>
                        <a:t>Infrastructure</a:t>
                      </a:r>
                      <a:endParaRPr lang="en-US" sz="9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1076" marR="51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5920798"/>
                  </a:ext>
                </a:extLst>
              </a:tr>
              <a:tr h="1681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</a:rPr>
                        <a:t>Open government</a:t>
                      </a:r>
                      <a:endParaRPr lang="en-US" sz="9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1076" marR="51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8946598"/>
                  </a:ext>
                </a:extLst>
              </a:tr>
              <a:tr h="168162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Smart economy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1076" marR="51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Enterpreneurship and innovation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1076" marR="51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9946634"/>
                  </a:ext>
                </a:extLst>
              </a:tr>
              <a:tr h="1681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Productivity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1076" marR="51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0488092"/>
                  </a:ext>
                </a:extLst>
              </a:tr>
              <a:tr h="1681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Local and global conexion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1076" marR="51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845794"/>
                  </a:ext>
                </a:extLst>
              </a:tr>
              <a:tr h="168162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Smart people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1076" marR="51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Inclusion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1076" marR="51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7001263"/>
                  </a:ext>
                </a:extLst>
              </a:tr>
              <a:tr h="1681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Education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1076" marR="51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4587027"/>
                  </a:ext>
                </a:extLst>
              </a:tr>
              <a:tr h="1681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Creativity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1076" marR="51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7392273"/>
                  </a:ext>
                </a:extLst>
              </a:tr>
              <a:tr h="168162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Smart living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1076" marR="51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Culture and well-being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1076" marR="51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8343658"/>
                  </a:ext>
                </a:extLst>
              </a:tr>
              <a:tr h="1681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Safety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1076" marR="51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5310627"/>
                  </a:ext>
                </a:extLst>
              </a:tr>
              <a:tr h="1681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Health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1076" marR="51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830683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523A004-4FB6-48A7-A27A-AA14FADE97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755039"/>
              </p:ext>
            </p:extLst>
          </p:nvPr>
        </p:nvGraphicFramePr>
        <p:xfrm>
          <a:off x="4555742" y="991626"/>
          <a:ext cx="4368045" cy="3425263"/>
        </p:xfrm>
        <a:graphic>
          <a:graphicData uri="http://schemas.openxmlformats.org/drawingml/2006/table">
            <a:tbl>
              <a:tblPr firstRow="1" firstCol="1" bandRow="1">
                <a:tableStyleId>{622570D0-A7FD-45C4-9C3A-187E027F667F}</a:tableStyleId>
              </a:tblPr>
              <a:tblGrid>
                <a:gridCol w="4368045">
                  <a:extLst>
                    <a:ext uri="{9D8B030D-6E8A-4147-A177-3AD203B41FA5}">
                      <a16:colId xmlns:a16="http://schemas.microsoft.com/office/drawing/2014/main" val="1647496132"/>
                    </a:ext>
                  </a:extLst>
                </a:gridCol>
              </a:tblGrid>
              <a:tr h="541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j-lt"/>
                        </a:rPr>
                        <a:t>Indicator</a:t>
                      </a:r>
                      <a:endParaRPr lang="en-US" sz="900" dirty="0"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20648" marR="2064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5385683"/>
                  </a:ext>
                </a:extLst>
              </a:tr>
              <a:tr h="541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j-lt"/>
                        </a:rPr>
                        <a:t>Sustainability-certified buildings, Smart Homes</a:t>
                      </a:r>
                      <a:endParaRPr lang="en-US" sz="900" dirty="0"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20648" marR="2064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90883"/>
                  </a:ext>
                </a:extLst>
              </a:tr>
              <a:tr h="541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j-lt"/>
                          <a:ea typeface="Calibri" panose="020F0502020204030204" pitchFamily="34" charset="0"/>
                        </a:rPr>
                        <a:t>Energy, Carbon footprint, Air Quality, Waste Generation, Water Consumption</a:t>
                      </a:r>
                    </a:p>
                  </a:txBody>
                  <a:tcPr marL="20648" marR="2064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262379"/>
                  </a:ext>
                </a:extLst>
              </a:tr>
              <a:tr h="541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j-lt"/>
                        </a:rPr>
                        <a:t>Climate resilience planning, Density, Green Space per capita, </a:t>
                      </a:r>
                      <a:endParaRPr lang="en-US" sz="900" dirty="0"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20648" marR="2064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3237475"/>
                  </a:ext>
                </a:extLst>
              </a:tr>
              <a:tr h="541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j-lt"/>
                        </a:rPr>
                        <a:t>Clean-energy transport</a:t>
                      </a:r>
                      <a:endParaRPr lang="en-US" sz="900" dirty="0"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20648" marR="2064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436559"/>
                  </a:ext>
                </a:extLst>
              </a:tr>
              <a:tr h="541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j-lt"/>
                        </a:rPr>
                        <a:t>Public transport</a:t>
                      </a:r>
                      <a:endParaRPr lang="en-US" sz="900" dirty="0"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20648" marR="2064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6151740"/>
                  </a:ext>
                </a:extLst>
              </a:tr>
              <a:tr h="541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j-lt"/>
                        </a:rPr>
                        <a:t>Smart Cards, </a:t>
                      </a:r>
                      <a:r>
                        <a:rPr lang="en-US" sz="900" dirty="0" err="1">
                          <a:effectLst/>
                          <a:latin typeface="+mj-lt"/>
                        </a:rPr>
                        <a:t>Acces</a:t>
                      </a:r>
                      <a:r>
                        <a:rPr lang="en-US" sz="900" dirty="0">
                          <a:effectLst/>
                          <a:latin typeface="+mj-lt"/>
                        </a:rPr>
                        <a:t> to real-time information</a:t>
                      </a:r>
                      <a:endParaRPr lang="en-US" sz="900" dirty="0"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20648" marR="2064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861407"/>
                  </a:ext>
                </a:extLst>
              </a:tr>
              <a:tr h="541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>
                          <a:effectLst/>
                          <a:latin typeface="+mj-lt"/>
                        </a:rPr>
                        <a:t>Online procedures, Electronic benefits payments</a:t>
                      </a:r>
                      <a:endParaRPr lang="en-US" sz="900" dirty="0"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20648" marR="2064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6782630"/>
                  </a:ext>
                </a:extLst>
              </a:tr>
              <a:tr h="541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 err="1">
                          <a:effectLst/>
                          <a:latin typeface="+mj-lt"/>
                        </a:rPr>
                        <a:t>Wifi</a:t>
                      </a:r>
                      <a:r>
                        <a:rPr lang="en-US" sz="900" dirty="0">
                          <a:effectLst/>
                          <a:latin typeface="+mj-lt"/>
                        </a:rPr>
                        <a:t> coverage, Broadband &amp; Sensor coverage, Integrated health + safety operations</a:t>
                      </a:r>
                      <a:endParaRPr lang="en-US" sz="900" dirty="0"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20648" marR="2064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2054950"/>
                  </a:ext>
                </a:extLst>
              </a:tr>
              <a:tr h="541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j-lt"/>
                        </a:rPr>
                        <a:t>Open data, Open apps, Privacy</a:t>
                      </a:r>
                      <a:endParaRPr lang="en-US" sz="900" dirty="0"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20648" marR="2064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883479"/>
                  </a:ext>
                </a:extLst>
              </a:tr>
              <a:tr h="541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j-lt"/>
                        </a:rPr>
                        <a:t>New startups, R+D, Employment Levels, Innovation</a:t>
                      </a:r>
                      <a:endParaRPr lang="en-US" sz="900" dirty="0"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20648" marR="2064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2657373"/>
                  </a:ext>
                </a:extLst>
              </a:tr>
              <a:tr h="541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j-lt"/>
                        </a:rPr>
                        <a:t>GRP per capita</a:t>
                      </a:r>
                      <a:endParaRPr lang="en-US" sz="900" dirty="0"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20648" marR="2064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1091014"/>
                  </a:ext>
                </a:extLst>
              </a:tr>
              <a:tr h="541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>
                          <a:effectLst/>
                          <a:latin typeface="+mj-lt"/>
                        </a:rPr>
                        <a:t>Exports, International events hold</a:t>
                      </a:r>
                      <a:endParaRPr lang="en-US" sz="900" dirty="0"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20648" marR="2064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2482093"/>
                  </a:ext>
                </a:extLst>
              </a:tr>
              <a:tr h="541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>
                          <a:effectLst/>
                          <a:latin typeface="+mj-lt"/>
                        </a:rPr>
                        <a:t>Internet-connected households, Smart-phone penetration, Civic engagement</a:t>
                      </a:r>
                      <a:endParaRPr lang="en-US" sz="900" dirty="0"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20648" marR="2064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2971154"/>
                  </a:ext>
                </a:extLst>
              </a:tr>
              <a:tr h="541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>
                          <a:effectLst/>
                          <a:latin typeface="+mj-lt"/>
                        </a:rPr>
                        <a:t>Secondary education, University graduates</a:t>
                      </a:r>
                      <a:endParaRPr lang="en-US" sz="900" dirty="0"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20648" marR="2064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0291579"/>
                  </a:ext>
                </a:extLst>
              </a:tr>
              <a:tr h="541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>
                          <a:effectLst/>
                          <a:latin typeface="+mj-lt"/>
                        </a:rPr>
                        <a:t>Foreign-born immigrants, Urban living lab, Creative industry jobs</a:t>
                      </a:r>
                      <a:endParaRPr lang="en-US" sz="900" dirty="0"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20648" marR="2064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9691024"/>
                  </a:ext>
                </a:extLst>
              </a:tr>
              <a:tr h="630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>
                          <a:effectLst/>
                          <a:latin typeface="+mj-lt"/>
                        </a:rPr>
                        <a:t>Life conditions, Gini index, Quality of life ranking, Investment in culture</a:t>
                      </a:r>
                      <a:endParaRPr lang="en-US" sz="900" dirty="0"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20648" marR="2064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2400416"/>
                  </a:ext>
                </a:extLst>
              </a:tr>
              <a:tr h="630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>
                          <a:effectLst/>
                          <a:latin typeface="+mj-lt"/>
                        </a:rPr>
                        <a:t>Crime, Smart crime prevention</a:t>
                      </a:r>
                      <a:endParaRPr lang="en-US" sz="900" dirty="0"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20648" marR="2064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9922948"/>
                  </a:ext>
                </a:extLst>
              </a:tr>
              <a:tr h="630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>
                          <a:effectLst/>
                          <a:latin typeface="+mj-lt"/>
                        </a:rPr>
                        <a:t>Single health history, Life expectancy</a:t>
                      </a:r>
                      <a:endParaRPr lang="en-US" sz="900" dirty="0"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20648" marR="2064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3859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7329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39"/>
          <p:cNvSpPr txBox="1">
            <a:spLocks noGrp="1"/>
          </p:cNvSpPr>
          <p:nvPr>
            <p:ph type="title" idx="8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Smart Infrastructure</a:t>
            </a:r>
            <a:endParaRPr dirty="0"/>
          </a:p>
        </p:txBody>
      </p:sp>
      <p:sp>
        <p:nvSpPr>
          <p:cNvPr id="1045" name="Google Shape;1045;p39"/>
          <p:cNvSpPr txBox="1">
            <a:spLocks noGrp="1"/>
          </p:cNvSpPr>
          <p:nvPr>
            <p:ph type="subTitle" idx="1"/>
          </p:nvPr>
        </p:nvSpPr>
        <p:spPr>
          <a:xfrm>
            <a:off x="511931" y="1639743"/>
            <a:ext cx="3842518" cy="29184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/>
            <a:r>
              <a:rPr lang="en-US" sz="1400" b="1" dirty="0"/>
              <a:t>Smart </a:t>
            </a:r>
            <a:r>
              <a:rPr lang="en-US" sz="1400" b="1" dirty="0" err="1"/>
              <a:t>Infrastucture</a:t>
            </a:r>
            <a:r>
              <a:rPr lang="en-US" sz="1400" b="1" dirty="0"/>
              <a:t> </a:t>
            </a:r>
            <a:r>
              <a:rPr lang="en-US" sz="1400" dirty="0" err="1"/>
              <a:t>merupakan</a:t>
            </a:r>
            <a:r>
              <a:rPr lang="en-US" sz="1400" dirty="0"/>
              <a:t> </a:t>
            </a:r>
            <a:r>
              <a:rPr lang="en-US" sz="1400" b="1" dirty="0" err="1"/>
              <a:t>hubungan</a:t>
            </a:r>
            <a:r>
              <a:rPr lang="en-US" sz="1400" b="1" dirty="0"/>
              <a:t> </a:t>
            </a:r>
            <a:r>
              <a:rPr lang="en-US" sz="1400" b="1" dirty="0" err="1"/>
              <a:t>dari</a:t>
            </a:r>
            <a:r>
              <a:rPr lang="en-US" sz="1400" b="1" dirty="0"/>
              <a:t> </a:t>
            </a:r>
            <a:r>
              <a:rPr lang="en-US" sz="1400" b="1" dirty="0" err="1"/>
              <a:t>berbagai</a:t>
            </a:r>
            <a:r>
              <a:rPr lang="en-US" sz="1400" b="1" dirty="0"/>
              <a:t> </a:t>
            </a:r>
            <a:r>
              <a:rPr lang="en-US" sz="1400" b="1" dirty="0" err="1"/>
              <a:t>infrastruktur</a:t>
            </a:r>
            <a:r>
              <a:rPr lang="en-US" sz="1400" b="1" dirty="0"/>
              <a:t> </a:t>
            </a:r>
            <a:r>
              <a:rPr lang="en-US" sz="1400" dirty="0"/>
              <a:t>yang </a:t>
            </a:r>
            <a:r>
              <a:rPr lang="en-US" sz="1400" b="1" dirty="0" err="1"/>
              <a:t>mengintegrasikan</a:t>
            </a:r>
            <a:r>
              <a:rPr lang="en-US" sz="1400" b="1" dirty="0"/>
              <a:t> </a:t>
            </a:r>
            <a:r>
              <a:rPr lang="en-US" sz="1400" b="1" dirty="0" err="1"/>
              <a:t>teknologi</a:t>
            </a:r>
            <a:r>
              <a:rPr lang="en-US" sz="1400" b="1" dirty="0"/>
              <a:t> digital</a:t>
            </a:r>
            <a:r>
              <a:rPr lang="en-US" sz="1400" dirty="0"/>
              <a:t> </a:t>
            </a:r>
            <a:r>
              <a:rPr lang="en-US" sz="1400" dirty="0" err="1"/>
              <a:t>guna</a:t>
            </a:r>
            <a:r>
              <a:rPr lang="en-US" sz="1400" dirty="0"/>
              <a:t> </a:t>
            </a:r>
            <a:r>
              <a:rPr lang="en-US" sz="1400" dirty="0" err="1"/>
              <a:t>meningkatkan</a:t>
            </a:r>
            <a:r>
              <a:rPr lang="en-US" sz="1400" dirty="0"/>
              <a:t> </a:t>
            </a:r>
            <a:r>
              <a:rPr lang="en-US" sz="1400" dirty="0" err="1"/>
              <a:t>keakuratan</a:t>
            </a:r>
            <a:r>
              <a:rPr lang="en-US" sz="1400" dirty="0"/>
              <a:t> </a:t>
            </a:r>
            <a:r>
              <a:rPr lang="en-US" sz="1400" dirty="0" err="1"/>
              <a:t>dalam</a:t>
            </a:r>
            <a:r>
              <a:rPr lang="en-US" sz="1400" dirty="0"/>
              <a:t> </a:t>
            </a:r>
            <a:r>
              <a:rPr lang="en-US" sz="1400" dirty="0" err="1"/>
              <a:t>pengambilan</a:t>
            </a:r>
            <a:r>
              <a:rPr lang="en-US" sz="1400" dirty="0"/>
              <a:t> </a:t>
            </a:r>
            <a:r>
              <a:rPr lang="en-US" sz="1400" dirty="0" err="1"/>
              <a:t>keputusan</a:t>
            </a:r>
            <a:r>
              <a:rPr lang="en-US" sz="1400" dirty="0"/>
              <a:t> dan </a:t>
            </a:r>
            <a:r>
              <a:rPr lang="en-US" sz="1400" dirty="0" err="1"/>
              <a:t>pengolahan</a:t>
            </a:r>
            <a:r>
              <a:rPr lang="en-US" sz="1400" dirty="0"/>
              <a:t> data </a:t>
            </a:r>
            <a:r>
              <a:rPr lang="en-US" sz="1400" dirty="0" err="1"/>
              <a:t>sehingga</a:t>
            </a:r>
            <a:r>
              <a:rPr lang="en-US" sz="1400" dirty="0"/>
              <a:t> </a:t>
            </a:r>
            <a:r>
              <a:rPr lang="en-US" sz="1400" dirty="0" err="1"/>
              <a:t>nilai</a:t>
            </a:r>
            <a:r>
              <a:rPr lang="en-US" sz="1400" dirty="0"/>
              <a:t> yang </a:t>
            </a:r>
            <a:r>
              <a:rPr lang="en-US" sz="1400" dirty="0" err="1"/>
              <a:t>didapatkan</a:t>
            </a:r>
            <a:r>
              <a:rPr lang="en-US" sz="1400" dirty="0"/>
              <a:t> </a:t>
            </a:r>
            <a:r>
              <a:rPr lang="en-US" sz="1400" dirty="0" err="1"/>
              <a:t>dapat</a:t>
            </a:r>
            <a:r>
              <a:rPr lang="en-US" sz="1400" dirty="0"/>
              <a:t> </a:t>
            </a:r>
            <a:r>
              <a:rPr lang="en-US" sz="1400" dirty="0" err="1"/>
              <a:t>memberikan</a:t>
            </a:r>
            <a:r>
              <a:rPr lang="en-US" sz="1400" dirty="0"/>
              <a:t> </a:t>
            </a:r>
            <a:r>
              <a:rPr lang="en-US" sz="1400" dirty="0" err="1"/>
              <a:t>efisiensi</a:t>
            </a:r>
            <a:r>
              <a:rPr lang="en-US" sz="1400" dirty="0"/>
              <a:t> </a:t>
            </a:r>
            <a:r>
              <a:rPr lang="en-US" sz="1400" dirty="0" err="1"/>
              <a:t>penghematan</a:t>
            </a:r>
            <a:r>
              <a:rPr lang="en-US" sz="1400" dirty="0"/>
              <a:t> </a:t>
            </a:r>
            <a:r>
              <a:rPr lang="en-US" sz="1400" dirty="0" err="1"/>
              <a:t>biaya</a:t>
            </a:r>
            <a:r>
              <a:rPr lang="en-US" sz="1400" dirty="0"/>
              <a:t>, </a:t>
            </a:r>
            <a:r>
              <a:rPr lang="en-US" sz="1400" dirty="0" err="1"/>
              <a:t>kehandalan</a:t>
            </a:r>
            <a:r>
              <a:rPr lang="en-US" sz="1400" dirty="0"/>
              <a:t>, </a:t>
            </a:r>
            <a:r>
              <a:rPr lang="en-US" sz="1400" dirty="0" err="1"/>
              <a:t>kenyamanan</a:t>
            </a:r>
            <a:r>
              <a:rPr lang="en-US" sz="1400" dirty="0"/>
              <a:t>, </a:t>
            </a:r>
            <a:r>
              <a:rPr lang="en-US" sz="1400" dirty="0" err="1"/>
              <a:t>keselamatan</a:t>
            </a:r>
            <a:r>
              <a:rPr lang="en-US" sz="1400" dirty="0"/>
              <a:t>, </a:t>
            </a:r>
            <a:r>
              <a:rPr lang="en-US" sz="1400" dirty="0" err="1"/>
              <a:t>ketahanan</a:t>
            </a:r>
            <a:r>
              <a:rPr lang="en-US" sz="1400" dirty="0"/>
              <a:t> </a:t>
            </a:r>
            <a:r>
              <a:rPr lang="en-US" sz="1400" dirty="0" err="1"/>
              <a:t>serta</a:t>
            </a:r>
            <a:r>
              <a:rPr lang="en-US" sz="1400" dirty="0"/>
              <a:t> </a:t>
            </a:r>
            <a:r>
              <a:rPr lang="en-US" sz="1400" dirty="0" err="1"/>
              <a:t>dapat</a:t>
            </a:r>
            <a:r>
              <a:rPr lang="en-US" sz="1400" dirty="0"/>
              <a:t> </a:t>
            </a:r>
            <a:r>
              <a:rPr lang="en-US" sz="1400" dirty="0" err="1"/>
              <a:t>meningkatkan</a:t>
            </a:r>
            <a:r>
              <a:rPr lang="en-US" sz="1400" dirty="0"/>
              <a:t> </a:t>
            </a:r>
            <a:r>
              <a:rPr lang="en-US" sz="1400" dirty="0" err="1"/>
              <a:t>kualitas</a:t>
            </a:r>
            <a:r>
              <a:rPr lang="en-US" sz="1400" dirty="0"/>
              <a:t> </a:t>
            </a:r>
            <a:r>
              <a:rPr lang="en-US" sz="1400" dirty="0" err="1"/>
              <a:t>pelayanan</a:t>
            </a:r>
            <a:r>
              <a:rPr lang="en-US" sz="1400" dirty="0"/>
              <a:t> yang </a:t>
            </a:r>
            <a:r>
              <a:rPr lang="en-US" sz="1400" dirty="0" err="1"/>
              <a:t>berkelanjutan</a:t>
            </a:r>
            <a:r>
              <a:rPr lang="en-US" sz="1400" dirty="0"/>
              <a:t> (ogie,dkk.2017)</a:t>
            </a:r>
          </a:p>
          <a:p>
            <a:pPr marL="0" lvl="0" indent="0" algn="just"/>
            <a:endParaRPr lang="en-US" sz="1400" dirty="0"/>
          </a:p>
          <a:p>
            <a:pPr marL="0" lvl="0" indent="0" algn="just"/>
            <a:r>
              <a:rPr lang="id-ID" sz="1200" dirty="0">
                <a:solidFill>
                  <a:schemeClr val="bg2"/>
                </a:solidFill>
              </a:rPr>
              <a:t>Prinsip konsep </a:t>
            </a:r>
            <a:r>
              <a:rPr lang="id-ID" sz="1200" i="1" dirty="0">
                <a:solidFill>
                  <a:schemeClr val="bg2"/>
                </a:solidFill>
              </a:rPr>
              <a:t>smart infrastructure</a:t>
            </a:r>
            <a:r>
              <a:rPr lang="id-ID" sz="1200" dirty="0">
                <a:solidFill>
                  <a:schemeClr val="bg2"/>
                </a:solidFill>
              </a:rPr>
              <a:t>, yaitu:</a:t>
            </a:r>
          </a:p>
          <a:p>
            <a:pPr marL="228600" indent="-228600" algn="just">
              <a:lnSpc>
                <a:spcPct val="150000"/>
              </a:lnSpc>
              <a:buFont typeface="+mj-lt"/>
              <a:buAutoNum type="arabicPeriod"/>
            </a:pPr>
            <a:r>
              <a:rPr lang="id-ID" sz="1200" dirty="0">
                <a:solidFill>
                  <a:schemeClr val="bg2"/>
                </a:solidFill>
                <a:ea typeface="Adobe Fan Heiti Std B" pitchFamily="34" charset="-128"/>
                <a:cs typeface="Times New Roman" pitchFamily="18" charset="0"/>
              </a:rPr>
              <a:t>Memperoleh data</a:t>
            </a:r>
          </a:p>
          <a:p>
            <a:pPr marL="228600" indent="-228600" algn="just">
              <a:lnSpc>
                <a:spcPct val="150000"/>
              </a:lnSpc>
              <a:buFont typeface="+mj-lt"/>
              <a:buAutoNum type="arabicPeriod"/>
            </a:pPr>
            <a:r>
              <a:rPr lang="id-ID" sz="1200" dirty="0">
                <a:solidFill>
                  <a:schemeClr val="bg2"/>
                </a:solidFill>
                <a:ea typeface="Adobe Fan Heiti Std B" pitchFamily="34" charset="-128"/>
                <a:cs typeface="Times New Roman" pitchFamily="18" charset="0"/>
              </a:rPr>
              <a:t>Analisis data</a:t>
            </a:r>
          </a:p>
          <a:p>
            <a:pPr marL="228600" indent="-228600" algn="just">
              <a:lnSpc>
                <a:spcPct val="150000"/>
              </a:lnSpc>
              <a:buFont typeface="+mj-lt"/>
              <a:buAutoNum type="arabicPeriod"/>
            </a:pPr>
            <a:r>
              <a:rPr lang="id-ID" sz="1200" dirty="0">
                <a:solidFill>
                  <a:schemeClr val="bg2"/>
                </a:solidFill>
                <a:ea typeface="Adobe Fan Heiti Std B" pitchFamily="34" charset="-128"/>
                <a:cs typeface="Times New Roman" pitchFamily="18" charset="0"/>
              </a:rPr>
              <a:t>Mempertahankan umpan balik</a:t>
            </a:r>
          </a:p>
          <a:p>
            <a:pPr marL="228600" indent="-228600" algn="just">
              <a:lnSpc>
                <a:spcPct val="150000"/>
              </a:lnSpc>
              <a:buFont typeface="+mj-lt"/>
              <a:buAutoNum type="arabicPeriod"/>
            </a:pPr>
            <a:r>
              <a:rPr lang="id-ID" sz="1200" dirty="0">
                <a:solidFill>
                  <a:schemeClr val="bg2"/>
                </a:solidFill>
                <a:ea typeface="Adobe Fan Heiti Std B" pitchFamily="34" charset="-128"/>
                <a:cs typeface="Times New Roman" pitchFamily="18" charset="0"/>
              </a:rPr>
              <a:t>Desain kemampuan adaptasi</a:t>
            </a:r>
          </a:p>
          <a:p>
            <a:pPr marL="0" lvl="0" indent="0" algn="just"/>
            <a:endParaRPr lang="en-US" sz="1400" dirty="0"/>
          </a:p>
          <a:p>
            <a:pPr marL="0" lvl="0" indent="0" algn="just"/>
            <a:endParaRPr lang="en-US" sz="1400" dirty="0"/>
          </a:p>
          <a:p>
            <a:pPr marL="0" lvl="0" indent="0" algn="just"/>
            <a:endParaRPr sz="1400" dirty="0"/>
          </a:p>
        </p:txBody>
      </p:sp>
      <p:pic>
        <p:nvPicPr>
          <p:cNvPr id="1104" name="Google Shape;1104;p39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39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39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990;p38">
            <a:extLst>
              <a:ext uri="{FF2B5EF4-FFF2-40B4-BE49-F238E27FC236}">
                <a16:creationId xmlns:a16="http://schemas.microsoft.com/office/drawing/2014/main" id="{80F4DDE5-2A3E-426F-9C55-21074AB31B1C}"/>
              </a:ext>
            </a:extLst>
          </p:cNvPr>
          <p:cNvSpPr txBox="1"/>
          <p:nvPr/>
        </p:nvSpPr>
        <p:spPr>
          <a:xfrm>
            <a:off x="2200083" y="4498986"/>
            <a:ext cx="7968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" name="Google Shape;1031;p38">
            <a:extLst>
              <a:ext uri="{FF2B5EF4-FFF2-40B4-BE49-F238E27FC236}">
                <a16:creationId xmlns:a16="http://schemas.microsoft.com/office/drawing/2014/main" id="{F5EEECFC-ED7D-4934-B23F-E8AC6432E1F7}"/>
              </a:ext>
            </a:extLst>
          </p:cNvPr>
          <p:cNvSpPr txBox="1"/>
          <p:nvPr/>
        </p:nvSpPr>
        <p:spPr>
          <a:xfrm>
            <a:off x="2199123" y="4498986"/>
            <a:ext cx="1195956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Tinjauan</a:t>
            </a:r>
            <a:r>
              <a:rPr lang="en-US" sz="18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lang="en-US" sz="18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" name="Google Shape;1032;p38">
            <a:extLst>
              <a:ext uri="{FF2B5EF4-FFF2-40B4-BE49-F238E27FC236}">
                <a16:creationId xmlns:a16="http://schemas.microsoft.com/office/drawing/2014/main" id="{DBA35553-93B1-42EC-B19C-5948C0442845}"/>
              </a:ext>
            </a:extLst>
          </p:cNvPr>
          <p:cNvSpPr/>
          <p:nvPr/>
        </p:nvSpPr>
        <p:spPr>
          <a:xfrm>
            <a:off x="2199965" y="4987051"/>
            <a:ext cx="1195956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69;p34">
            <a:hlinkClick r:id="rId5" action="ppaction://hlinksldjump"/>
            <a:extLst>
              <a:ext uri="{FF2B5EF4-FFF2-40B4-BE49-F238E27FC236}">
                <a16:creationId xmlns:a16="http://schemas.microsoft.com/office/drawing/2014/main" id="{1DC9483C-905F-4CCB-A79F-ADFADD269E8D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" name="Google Shape;770;p34">
            <a:hlinkClick r:id="rId6" action="ppaction://hlinksldjump"/>
            <a:extLst>
              <a:ext uri="{FF2B5EF4-FFF2-40B4-BE49-F238E27FC236}">
                <a16:creationId xmlns:a16="http://schemas.microsoft.com/office/drawing/2014/main" id="{D2B711AD-4F33-483E-845F-CD949196DD80}"/>
              </a:ext>
            </a:extLst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92522FDC-8322-46C8-9E70-B666DB77F241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40ADB8CC-8274-4139-ADB1-2766DFC0AD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83" name="Google Shape;769;p34">
            <a:hlinkClick r:id="rId5" action="ppaction://hlinksldjump"/>
            <a:extLst>
              <a:ext uri="{FF2B5EF4-FFF2-40B4-BE49-F238E27FC236}">
                <a16:creationId xmlns:a16="http://schemas.microsoft.com/office/drawing/2014/main" id="{0E1E3701-1873-497F-8BD4-A466ED1D1AB3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E9946EDB-2E4A-40C8-8FA7-7CB239EB23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02B52B-CE98-4BA9-83FE-8B3113A3F5BA}"/>
              </a:ext>
            </a:extLst>
          </p:cNvPr>
          <p:cNvSpPr/>
          <p:nvPr/>
        </p:nvSpPr>
        <p:spPr>
          <a:xfrm>
            <a:off x="4381671" y="2285593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dirty="0" err="1"/>
              <a:t>Adapun</a:t>
            </a:r>
            <a:r>
              <a:rPr lang="en-US" dirty="0"/>
              <a:t> </a:t>
            </a:r>
            <a:r>
              <a:rPr lang="en-US" dirty="0" err="1"/>
              <a:t>sarana</a:t>
            </a:r>
            <a:r>
              <a:rPr lang="en-US" dirty="0"/>
              <a:t> </a:t>
            </a:r>
            <a:r>
              <a:rPr lang="en-US" dirty="0" err="1"/>
              <a:t>perkotaan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pengembangan</a:t>
            </a:r>
            <a:r>
              <a:rPr lang="en-US" dirty="0"/>
              <a:t> </a:t>
            </a:r>
            <a:r>
              <a:rPr lang="en-US" i="1" dirty="0"/>
              <a:t>smart infrastructure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lain :</a:t>
            </a:r>
          </a:p>
          <a:p>
            <a:pPr marL="342900" lvl="0">
              <a:buAutoNum type="arabicPeriod"/>
            </a:pPr>
            <a:r>
              <a:rPr lang="en-US" b="1" dirty="0" err="1"/>
              <a:t>Sarana</a:t>
            </a:r>
            <a:r>
              <a:rPr lang="en-US" b="1" dirty="0"/>
              <a:t> </a:t>
            </a:r>
            <a:r>
              <a:rPr lang="en-US" b="1" dirty="0" err="1"/>
              <a:t>Pemerintahan</a:t>
            </a:r>
            <a:r>
              <a:rPr lang="en-US" b="1" dirty="0"/>
              <a:t> </a:t>
            </a:r>
            <a:r>
              <a:rPr lang="en-US" b="1" dirty="0" err="1"/>
              <a:t>Cerdas</a:t>
            </a:r>
            <a:endParaRPr lang="en-US" b="1" dirty="0"/>
          </a:p>
          <a:p>
            <a:pPr marL="342900" lvl="0">
              <a:buAutoNum type="arabicPeriod"/>
            </a:pPr>
            <a:r>
              <a:rPr lang="en-US" b="1" dirty="0" err="1"/>
              <a:t>Sarana</a:t>
            </a:r>
            <a:r>
              <a:rPr lang="en-US" b="1" dirty="0"/>
              <a:t> Pendidikan </a:t>
            </a:r>
            <a:r>
              <a:rPr lang="en-US" b="1" dirty="0" err="1"/>
              <a:t>Cerdas</a:t>
            </a:r>
            <a:endParaRPr lang="en-US" b="1" dirty="0"/>
          </a:p>
          <a:p>
            <a:pPr marL="342900" lvl="0">
              <a:buAutoNum type="arabicPeriod"/>
            </a:pPr>
            <a:r>
              <a:rPr lang="en-US" b="1" dirty="0" err="1"/>
              <a:t>Sarana</a:t>
            </a:r>
            <a:r>
              <a:rPr lang="en-US" b="1" dirty="0"/>
              <a:t> </a:t>
            </a:r>
            <a:r>
              <a:rPr lang="en-US" b="1" dirty="0" err="1"/>
              <a:t>Kesehatan</a:t>
            </a:r>
            <a:r>
              <a:rPr lang="en-US" b="1" dirty="0"/>
              <a:t> </a:t>
            </a:r>
            <a:r>
              <a:rPr lang="en-US" b="1" dirty="0" err="1"/>
              <a:t>Cerdas</a:t>
            </a:r>
            <a:endParaRPr lang="en-US" b="1" dirty="0"/>
          </a:p>
          <a:p>
            <a:pPr marL="342900" lvl="0">
              <a:buAutoNum type="arabicPeriod"/>
            </a:pPr>
            <a:r>
              <a:rPr lang="en-US" b="1" dirty="0" err="1"/>
              <a:t>Sarana</a:t>
            </a:r>
            <a:r>
              <a:rPr lang="en-US" b="1" dirty="0"/>
              <a:t> </a:t>
            </a:r>
            <a:r>
              <a:rPr lang="en-US" b="1" dirty="0" err="1"/>
              <a:t>Peribadatan</a:t>
            </a:r>
            <a:r>
              <a:rPr lang="en-US" b="1" dirty="0"/>
              <a:t> </a:t>
            </a:r>
            <a:r>
              <a:rPr lang="en-US" b="1" dirty="0" err="1"/>
              <a:t>Cerdas</a:t>
            </a:r>
            <a:endParaRPr lang="en-US" b="1" dirty="0"/>
          </a:p>
          <a:p>
            <a:pPr marL="342900" lvl="0">
              <a:buAutoNum type="arabicPeriod"/>
            </a:pPr>
            <a:r>
              <a:rPr lang="en-US" b="1" dirty="0" err="1"/>
              <a:t>Sarana</a:t>
            </a:r>
            <a:r>
              <a:rPr lang="en-US" b="1" dirty="0"/>
              <a:t> </a:t>
            </a:r>
            <a:r>
              <a:rPr lang="en-US" b="1" dirty="0" err="1"/>
              <a:t>Perdagangan</a:t>
            </a:r>
            <a:r>
              <a:rPr lang="en-US" b="1" dirty="0"/>
              <a:t> </a:t>
            </a:r>
            <a:r>
              <a:rPr lang="en-US" b="1" dirty="0" err="1"/>
              <a:t>Cerdas</a:t>
            </a:r>
            <a:endParaRPr lang="en-US" b="1" dirty="0"/>
          </a:p>
          <a:p>
            <a:pPr marL="342900" lvl="0">
              <a:buAutoNum type="arabicPeriod"/>
            </a:pPr>
            <a:r>
              <a:rPr lang="en-US" b="1" dirty="0" err="1"/>
              <a:t>Sarana</a:t>
            </a:r>
            <a:r>
              <a:rPr lang="en-US" b="1" dirty="0"/>
              <a:t> </a:t>
            </a:r>
            <a:r>
              <a:rPr lang="en-US" b="1" dirty="0" err="1"/>
              <a:t>Rekreasi</a:t>
            </a:r>
            <a:r>
              <a:rPr lang="en-US" b="1" dirty="0"/>
              <a:t> </a:t>
            </a:r>
            <a:r>
              <a:rPr lang="en-US" b="1" dirty="0" err="1"/>
              <a:t>Cerdas</a:t>
            </a:r>
            <a:endParaRPr lang="en-US" b="1" dirty="0"/>
          </a:p>
          <a:p>
            <a:pPr marL="342900">
              <a:buFont typeface="Libre Franklin"/>
              <a:buAutoNum type="arabicPeriod"/>
            </a:pPr>
            <a:r>
              <a:rPr lang="en-US" b="1" dirty="0" err="1"/>
              <a:t>Sarana</a:t>
            </a:r>
            <a:r>
              <a:rPr lang="en-US" b="1" dirty="0"/>
              <a:t> </a:t>
            </a:r>
            <a:r>
              <a:rPr lang="en-US" b="1" dirty="0" err="1"/>
              <a:t>Ruang</a:t>
            </a:r>
            <a:r>
              <a:rPr lang="en-US" b="1" dirty="0"/>
              <a:t> Terbuka </a:t>
            </a:r>
            <a:r>
              <a:rPr lang="en-US" b="1" dirty="0" err="1"/>
              <a:t>Cerdas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677995-C6BB-49CB-9A1E-192D226C1E74}"/>
              </a:ext>
            </a:extLst>
          </p:cNvPr>
          <p:cNvSpPr/>
          <p:nvPr/>
        </p:nvSpPr>
        <p:spPr>
          <a:xfrm>
            <a:off x="4363523" y="980404"/>
            <a:ext cx="4572000" cy="13356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1100" dirty="0">
                <a:solidFill>
                  <a:schemeClr val="bg2"/>
                </a:solidFill>
                <a:latin typeface="Libre Franklin"/>
              </a:rPr>
              <a:t>Alasan dan pentingnya konsep </a:t>
            </a:r>
            <a:r>
              <a:rPr lang="id-ID" sz="1100" i="1" dirty="0">
                <a:solidFill>
                  <a:schemeClr val="bg2"/>
                </a:solidFill>
                <a:latin typeface="Libre Franklin"/>
              </a:rPr>
              <a:t>smart infrastructure </a:t>
            </a:r>
            <a:r>
              <a:rPr lang="id-ID" sz="1100" dirty="0">
                <a:solidFill>
                  <a:schemeClr val="bg2"/>
                </a:solidFill>
                <a:latin typeface="Libre Franklin"/>
              </a:rPr>
              <a:t>diterapkan menurut Bowers dkk dalam Ogie dkk (2017), yaitu:</a:t>
            </a:r>
          </a:p>
          <a:p>
            <a:pPr marL="228600" indent="-228600" algn="just">
              <a:lnSpc>
                <a:spcPct val="150000"/>
              </a:lnSpc>
              <a:buFont typeface="+mj-lt"/>
              <a:buAutoNum type="arabicPeriod"/>
            </a:pPr>
            <a:r>
              <a:rPr lang="id-ID" sz="1100" dirty="0">
                <a:solidFill>
                  <a:schemeClr val="bg2"/>
                </a:solidFill>
                <a:latin typeface="Libre Franklin"/>
                <a:ea typeface="Adobe Fan Heiti Std B" pitchFamily="34" charset="-128"/>
                <a:cs typeface="Times New Roman" pitchFamily="18" charset="0"/>
              </a:rPr>
              <a:t>Meningkatkan efisiensi, kapasitas, keandalan dan ketahanan</a:t>
            </a:r>
          </a:p>
          <a:p>
            <a:pPr marL="228600" indent="-228600" algn="just">
              <a:lnSpc>
                <a:spcPct val="150000"/>
              </a:lnSpc>
              <a:buFont typeface="+mj-lt"/>
              <a:buAutoNum type="arabicPeriod"/>
            </a:pPr>
            <a:r>
              <a:rPr lang="id-ID" sz="1100" dirty="0">
                <a:solidFill>
                  <a:schemeClr val="bg2"/>
                </a:solidFill>
                <a:latin typeface="Libre Franklin"/>
                <a:ea typeface="Adobe Fan Heiti Std B" pitchFamily="34" charset="-128"/>
                <a:cs typeface="Times New Roman" pitchFamily="18" charset="0"/>
              </a:rPr>
              <a:t>Bersifat fleksibel</a:t>
            </a:r>
          </a:p>
          <a:p>
            <a:pPr marL="228600" indent="-228600" algn="just">
              <a:lnSpc>
                <a:spcPct val="150000"/>
              </a:lnSpc>
              <a:buFont typeface="+mj-lt"/>
              <a:buAutoNum type="arabicPeriod"/>
            </a:pPr>
            <a:r>
              <a:rPr lang="id-ID" sz="1100" dirty="0">
                <a:solidFill>
                  <a:schemeClr val="bg2"/>
                </a:solidFill>
                <a:latin typeface="Libre Franklin"/>
                <a:ea typeface="Adobe Fan Heiti Std B" pitchFamily="34" charset="-128"/>
                <a:cs typeface="Times New Roman" pitchFamily="18" charset="0"/>
              </a:rPr>
              <a:t>Kinerja infrastruktur lebih efisien dan memberikan layanan lebih baik.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39"/>
          <p:cNvSpPr txBox="1">
            <a:spLocks noGrp="1"/>
          </p:cNvSpPr>
          <p:nvPr>
            <p:ph type="title" idx="8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Tahapan</a:t>
            </a:r>
            <a:r>
              <a:rPr lang="en-US" dirty="0"/>
              <a:t> Smart Infrastructure</a:t>
            </a:r>
            <a:endParaRPr dirty="0"/>
          </a:p>
        </p:txBody>
      </p:sp>
      <p:pic>
        <p:nvPicPr>
          <p:cNvPr id="1104" name="Google Shape;1104;p39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39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39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990;p38">
            <a:extLst>
              <a:ext uri="{FF2B5EF4-FFF2-40B4-BE49-F238E27FC236}">
                <a16:creationId xmlns:a16="http://schemas.microsoft.com/office/drawing/2014/main" id="{80F4DDE5-2A3E-426F-9C55-21074AB31B1C}"/>
              </a:ext>
            </a:extLst>
          </p:cNvPr>
          <p:cNvSpPr txBox="1"/>
          <p:nvPr/>
        </p:nvSpPr>
        <p:spPr>
          <a:xfrm>
            <a:off x="2200083" y="4498986"/>
            <a:ext cx="7968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" name="Google Shape;1031;p38">
            <a:extLst>
              <a:ext uri="{FF2B5EF4-FFF2-40B4-BE49-F238E27FC236}">
                <a16:creationId xmlns:a16="http://schemas.microsoft.com/office/drawing/2014/main" id="{F5EEECFC-ED7D-4934-B23F-E8AC6432E1F7}"/>
              </a:ext>
            </a:extLst>
          </p:cNvPr>
          <p:cNvSpPr txBox="1"/>
          <p:nvPr/>
        </p:nvSpPr>
        <p:spPr>
          <a:xfrm>
            <a:off x="2199123" y="4498986"/>
            <a:ext cx="1195956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Tinjauan</a:t>
            </a:r>
            <a:r>
              <a:rPr lang="en-US" sz="18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lang="en-US" sz="18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" name="Google Shape;1032;p38">
            <a:extLst>
              <a:ext uri="{FF2B5EF4-FFF2-40B4-BE49-F238E27FC236}">
                <a16:creationId xmlns:a16="http://schemas.microsoft.com/office/drawing/2014/main" id="{DBA35553-93B1-42EC-B19C-5948C0442845}"/>
              </a:ext>
            </a:extLst>
          </p:cNvPr>
          <p:cNvSpPr/>
          <p:nvPr/>
        </p:nvSpPr>
        <p:spPr>
          <a:xfrm>
            <a:off x="2199965" y="4987051"/>
            <a:ext cx="1195956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69;p34">
            <a:hlinkClick r:id="rId5" action="ppaction://hlinksldjump"/>
            <a:extLst>
              <a:ext uri="{FF2B5EF4-FFF2-40B4-BE49-F238E27FC236}">
                <a16:creationId xmlns:a16="http://schemas.microsoft.com/office/drawing/2014/main" id="{1DC9483C-905F-4CCB-A79F-ADFADD269E8D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" name="Google Shape;770;p34">
            <a:hlinkClick r:id="rId6" action="ppaction://hlinksldjump"/>
            <a:extLst>
              <a:ext uri="{FF2B5EF4-FFF2-40B4-BE49-F238E27FC236}">
                <a16:creationId xmlns:a16="http://schemas.microsoft.com/office/drawing/2014/main" id="{D2B711AD-4F33-483E-845F-CD949196DD80}"/>
              </a:ext>
            </a:extLst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92522FDC-8322-46C8-9E70-B666DB77F241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40ADB8CC-8274-4139-ADB1-2766DFC0AD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83" name="Google Shape;769;p34">
            <a:hlinkClick r:id="rId5" action="ppaction://hlinksldjump"/>
            <a:extLst>
              <a:ext uri="{FF2B5EF4-FFF2-40B4-BE49-F238E27FC236}">
                <a16:creationId xmlns:a16="http://schemas.microsoft.com/office/drawing/2014/main" id="{0E1E3701-1873-497F-8BD4-A466ED1D1AB3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E9946EDB-2E4A-40C8-8FA7-7CB239EB23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BBF5789-4CCD-42CB-9F41-3B6BABE885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3977430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4119876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39"/>
          <p:cNvSpPr txBox="1">
            <a:spLocks noGrp="1"/>
          </p:cNvSpPr>
          <p:nvPr>
            <p:ph type="title" idx="8"/>
          </p:nvPr>
        </p:nvSpPr>
        <p:spPr>
          <a:xfrm>
            <a:off x="713276" y="11822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Level, </a:t>
            </a:r>
            <a:r>
              <a:rPr lang="en-US" sz="2400" dirty="0" err="1"/>
              <a:t>Prinsip</a:t>
            </a:r>
            <a:r>
              <a:rPr lang="en-US" sz="2400" dirty="0"/>
              <a:t> dan Nilai Smart Infrastructure</a:t>
            </a:r>
            <a:endParaRPr sz="2400" dirty="0"/>
          </a:p>
        </p:txBody>
      </p:sp>
      <p:pic>
        <p:nvPicPr>
          <p:cNvPr id="1104" name="Google Shape;1104;p39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39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39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990;p38">
            <a:extLst>
              <a:ext uri="{FF2B5EF4-FFF2-40B4-BE49-F238E27FC236}">
                <a16:creationId xmlns:a16="http://schemas.microsoft.com/office/drawing/2014/main" id="{80F4DDE5-2A3E-426F-9C55-21074AB31B1C}"/>
              </a:ext>
            </a:extLst>
          </p:cNvPr>
          <p:cNvSpPr txBox="1"/>
          <p:nvPr/>
        </p:nvSpPr>
        <p:spPr>
          <a:xfrm>
            <a:off x="2200083" y="4498986"/>
            <a:ext cx="7968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" name="Google Shape;1031;p38">
            <a:extLst>
              <a:ext uri="{FF2B5EF4-FFF2-40B4-BE49-F238E27FC236}">
                <a16:creationId xmlns:a16="http://schemas.microsoft.com/office/drawing/2014/main" id="{F5EEECFC-ED7D-4934-B23F-E8AC6432E1F7}"/>
              </a:ext>
            </a:extLst>
          </p:cNvPr>
          <p:cNvSpPr txBox="1"/>
          <p:nvPr/>
        </p:nvSpPr>
        <p:spPr>
          <a:xfrm>
            <a:off x="2199123" y="4498986"/>
            <a:ext cx="1195956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Tinjauan</a:t>
            </a:r>
            <a:r>
              <a:rPr lang="en-US" sz="18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lang="en-US" sz="18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" name="Google Shape;1032;p38">
            <a:extLst>
              <a:ext uri="{FF2B5EF4-FFF2-40B4-BE49-F238E27FC236}">
                <a16:creationId xmlns:a16="http://schemas.microsoft.com/office/drawing/2014/main" id="{DBA35553-93B1-42EC-B19C-5948C0442845}"/>
              </a:ext>
            </a:extLst>
          </p:cNvPr>
          <p:cNvSpPr/>
          <p:nvPr/>
        </p:nvSpPr>
        <p:spPr>
          <a:xfrm>
            <a:off x="2199965" y="4987051"/>
            <a:ext cx="1195956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69;p34">
            <a:hlinkClick r:id="rId5" action="ppaction://hlinksldjump"/>
            <a:extLst>
              <a:ext uri="{FF2B5EF4-FFF2-40B4-BE49-F238E27FC236}">
                <a16:creationId xmlns:a16="http://schemas.microsoft.com/office/drawing/2014/main" id="{1DC9483C-905F-4CCB-A79F-ADFADD269E8D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" name="Google Shape;770;p34">
            <a:hlinkClick r:id="rId6" action="ppaction://hlinksldjump"/>
            <a:extLst>
              <a:ext uri="{FF2B5EF4-FFF2-40B4-BE49-F238E27FC236}">
                <a16:creationId xmlns:a16="http://schemas.microsoft.com/office/drawing/2014/main" id="{D2B711AD-4F33-483E-845F-CD949196DD80}"/>
              </a:ext>
            </a:extLst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92522FDC-8322-46C8-9E70-B666DB77F241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40ADB8CC-8274-4139-ADB1-2766DFC0AD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83" name="Google Shape;769;p34">
            <a:hlinkClick r:id="rId5" action="ppaction://hlinksldjump"/>
            <a:extLst>
              <a:ext uri="{FF2B5EF4-FFF2-40B4-BE49-F238E27FC236}">
                <a16:creationId xmlns:a16="http://schemas.microsoft.com/office/drawing/2014/main" id="{0E1E3701-1873-497F-8BD4-A466ED1D1AB3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E9946EDB-2E4A-40C8-8FA7-7CB239EB23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30B4D44-54F7-4010-8C44-32488A5CB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 l="27945" t="25313" r="21693" b="22516"/>
          <a:stretch>
            <a:fillRect/>
          </a:stretch>
        </p:blipFill>
        <p:spPr bwMode="auto">
          <a:xfrm>
            <a:off x="2398542" y="524719"/>
            <a:ext cx="3573193" cy="2081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863F084-7F28-4C7D-904E-BD6AD6E17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/>
          <a:srcRect l="27863" t="23422" r="21775" b="29328"/>
          <a:stretch>
            <a:fillRect/>
          </a:stretch>
        </p:blipFill>
        <p:spPr bwMode="auto">
          <a:xfrm>
            <a:off x="2398542" y="2613810"/>
            <a:ext cx="3573193" cy="1884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28EAEA-06FF-4886-9B0A-39338616BA22}"/>
              </a:ext>
            </a:extLst>
          </p:cNvPr>
          <p:cNvSpPr/>
          <p:nvPr/>
        </p:nvSpPr>
        <p:spPr>
          <a:xfrm>
            <a:off x="5890555" y="4304259"/>
            <a:ext cx="809837" cy="1938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id-ID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Sumber: Ogie dkk, 2017</a:t>
            </a:r>
            <a:endParaRPr lang="en-US" sz="9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854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39"/>
          <p:cNvSpPr txBox="1">
            <a:spLocks noGrp="1"/>
          </p:cNvSpPr>
          <p:nvPr>
            <p:ph type="title" idx="8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Sintesa</a:t>
            </a:r>
            <a:r>
              <a:rPr lang="en-US" dirty="0"/>
              <a:t> </a:t>
            </a:r>
            <a:r>
              <a:rPr lang="en-US" dirty="0" err="1"/>
              <a:t>Literatur</a:t>
            </a:r>
            <a:endParaRPr dirty="0"/>
          </a:p>
        </p:txBody>
      </p:sp>
      <p:pic>
        <p:nvPicPr>
          <p:cNvPr id="1104" name="Google Shape;1104;p39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39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39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990;p38">
            <a:extLst>
              <a:ext uri="{FF2B5EF4-FFF2-40B4-BE49-F238E27FC236}">
                <a16:creationId xmlns:a16="http://schemas.microsoft.com/office/drawing/2014/main" id="{80F4DDE5-2A3E-426F-9C55-21074AB31B1C}"/>
              </a:ext>
            </a:extLst>
          </p:cNvPr>
          <p:cNvSpPr txBox="1"/>
          <p:nvPr/>
        </p:nvSpPr>
        <p:spPr>
          <a:xfrm>
            <a:off x="2200083" y="4498986"/>
            <a:ext cx="7968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" name="Google Shape;1031;p38">
            <a:extLst>
              <a:ext uri="{FF2B5EF4-FFF2-40B4-BE49-F238E27FC236}">
                <a16:creationId xmlns:a16="http://schemas.microsoft.com/office/drawing/2014/main" id="{F5EEECFC-ED7D-4934-B23F-E8AC6432E1F7}"/>
              </a:ext>
            </a:extLst>
          </p:cNvPr>
          <p:cNvSpPr txBox="1"/>
          <p:nvPr/>
        </p:nvSpPr>
        <p:spPr>
          <a:xfrm>
            <a:off x="2199123" y="4498986"/>
            <a:ext cx="1195956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Tinjauan</a:t>
            </a:r>
            <a:r>
              <a:rPr lang="en-US" sz="18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lang="en-US" sz="18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" name="Google Shape;1032;p38">
            <a:extLst>
              <a:ext uri="{FF2B5EF4-FFF2-40B4-BE49-F238E27FC236}">
                <a16:creationId xmlns:a16="http://schemas.microsoft.com/office/drawing/2014/main" id="{DBA35553-93B1-42EC-B19C-5948C0442845}"/>
              </a:ext>
            </a:extLst>
          </p:cNvPr>
          <p:cNvSpPr/>
          <p:nvPr/>
        </p:nvSpPr>
        <p:spPr>
          <a:xfrm>
            <a:off x="2199965" y="4987051"/>
            <a:ext cx="1195956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69;p34">
            <a:hlinkClick r:id="rId5" action="ppaction://hlinksldjump"/>
            <a:extLst>
              <a:ext uri="{FF2B5EF4-FFF2-40B4-BE49-F238E27FC236}">
                <a16:creationId xmlns:a16="http://schemas.microsoft.com/office/drawing/2014/main" id="{1DC9483C-905F-4CCB-A79F-ADFADD269E8D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" name="Google Shape;770;p34">
            <a:hlinkClick r:id="rId6" action="ppaction://hlinksldjump"/>
            <a:extLst>
              <a:ext uri="{FF2B5EF4-FFF2-40B4-BE49-F238E27FC236}">
                <a16:creationId xmlns:a16="http://schemas.microsoft.com/office/drawing/2014/main" id="{D2B711AD-4F33-483E-845F-CD949196DD80}"/>
              </a:ext>
            </a:extLst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92522FDC-8322-46C8-9E70-B666DB77F241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40ADB8CC-8274-4139-ADB1-2766DFC0AD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83" name="Google Shape;769;p34">
            <a:hlinkClick r:id="rId5" action="ppaction://hlinksldjump"/>
            <a:extLst>
              <a:ext uri="{FF2B5EF4-FFF2-40B4-BE49-F238E27FC236}">
                <a16:creationId xmlns:a16="http://schemas.microsoft.com/office/drawing/2014/main" id="{0E1E3701-1873-497F-8BD4-A466ED1D1AB3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E9946EDB-2E4A-40C8-8FA7-7CB239EB23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3DE8FD0-062B-443B-9E6C-6EFB19053D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340249"/>
              </p:ext>
            </p:extLst>
          </p:nvPr>
        </p:nvGraphicFramePr>
        <p:xfrm>
          <a:off x="1122680" y="917595"/>
          <a:ext cx="6795538" cy="3500374"/>
        </p:xfrm>
        <a:graphic>
          <a:graphicData uri="http://schemas.openxmlformats.org/drawingml/2006/table">
            <a:tbl>
              <a:tblPr firstRow="1" firstCol="1" bandRow="1"/>
              <a:tblGrid>
                <a:gridCol w="1370263">
                  <a:extLst>
                    <a:ext uri="{9D8B030D-6E8A-4147-A177-3AD203B41FA5}">
                      <a16:colId xmlns:a16="http://schemas.microsoft.com/office/drawing/2014/main" val="267781559"/>
                    </a:ext>
                  </a:extLst>
                </a:gridCol>
                <a:gridCol w="1233299">
                  <a:extLst>
                    <a:ext uri="{9D8B030D-6E8A-4147-A177-3AD203B41FA5}">
                      <a16:colId xmlns:a16="http://schemas.microsoft.com/office/drawing/2014/main" val="2395566043"/>
                    </a:ext>
                  </a:extLst>
                </a:gridCol>
                <a:gridCol w="1555568">
                  <a:extLst>
                    <a:ext uri="{9D8B030D-6E8A-4147-A177-3AD203B41FA5}">
                      <a16:colId xmlns:a16="http://schemas.microsoft.com/office/drawing/2014/main" val="3714990714"/>
                    </a:ext>
                  </a:extLst>
                </a:gridCol>
                <a:gridCol w="1227101">
                  <a:extLst>
                    <a:ext uri="{9D8B030D-6E8A-4147-A177-3AD203B41FA5}">
                      <a16:colId xmlns:a16="http://schemas.microsoft.com/office/drawing/2014/main" val="2873417622"/>
                    </a:ext>
                  </a:extLst>
                </a:gridCol>
                <a:gridCol w="1409307">
                  <a:extLst>
                    <a:ext uri="{9D8B030D-6E8A-4147-A177-3AD203B41FA5}">
                      <a16:colId xmlns:a16="http://schemas.microsoft.com/office/drawing/2014/main" val="2844458111"/>
                    </a:ext>
                  </a:extLst>
                </a:gridCol>
              </a:tblGrid>
              <a:tr h="2356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Literatur</a:t>
                      </a:r>
                    </a:p>
                  </a:txBody>
                  <a:tcPr marL="66933" marR="6693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Sumber</a:t>
                      </a:r>
                    </a:p>
                  </a:txBody>
                  <a:tcPr marL="66933" marR="6693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Teori</a:t>
                      </a:r>
                    </a:p>
                  </a:txBody>
                  <a:tcPr marL="66933" marR="6693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Variabel</a:t>
                      </a:r>
                    </a:p>
                  </a:txBody>
                  <a:tcPr marL="66933" marR="6693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Output</a:t>
                      </a:r>
                    </a:p>
                  </a:txBody>
                  <a:tcPr marL="66933" marR="6693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078593"/>
                  </a:ext>
                </a:extLst>
              </a:tr>
              <a:tr h="13065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Kedudukan </a:t>
                      </a:r>
                      <a:r>
                        <a:rPr lang="en-US" sz="1200" i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smart infrastructure</a:t>
                      </a: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pada salah satu elemen </a:t>
                      </a:r>
                      <a:r>
                        <a:rPr lang="en-US" sz="1200" i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smart city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6933" marR="6693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Cohen, 2014</a:t>
                      </a:r>
                    </a:p>
                  </a:txBody>
                  <a:tcPr marL="66933" marR="6693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Dimensi dalam </a:t>
                      </a:r>
                      <a:r>
                        <a:rPr lang="en-US" sz="1200" i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smart government :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a.Online services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b.Infrastructure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c.Open Government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6933" marR="6693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a. Kantor Dinas</a:t>
                      </a: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b. Sekolah</a:t>
                      </a: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c. Rumah Sakit</a:t>
                      </a: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d. Tempat Ibadah</a:t>
                      </a: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e. Pasar</a:t>
                      </a: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f. Ruang Terbuka</a:t>
                      </a:r>
                    </a:p>
                  </a:txBody>
                  <a:tcPr marL="66933" marR="6693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 Teridentifikasinya konsep </a:t>
                      </a:r>
                      <a:r>
                        <a:rPr lang="en-US" sz="1200" i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smart infrastructure</a:t>
                      </a: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pada aspek sarana pekotaan di Kota Bandar Lampung.</a:t>
                      </a: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 Teridentifikasinya penerapan </a:t>
                      </a:r>
                      <a:r>
                        <a:rPr lang="en-US" sz="1200" i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smart infrastructure</a:t>
                      </a: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pada aspek sarana perkotaan di Kota Bandar Lampung.</a:t>
                      </a:r>
                    </a:p>
                  </a:txBody>
                  <a:tcPr marL="66933" marR="6693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8133535"/>
                  </a:ext>
                </a:extLst>
              </a:tr>
              <a:tr h="18741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Pembangunan sarana perkotaan di Indonesia</a:t>
                      </a:r>
                    </a:p>
                  </a:txBody>
                  <a:tcPr marL="66933" marR="6693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Yeates, 1990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</a:p>
                  </a:txBody>
                  <a:tcPr marL="66933" marR="6693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Komponen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sarana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perkotaan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6933" marR="6693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211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0185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91DF646-B0AB-4D8A-9F45-DA4F1E2ACA51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586616" y="2285400"/>
            <a:ext cx="7717500" cy="572700"/>
          </a:xfrm>
        </p:spPr>
        <p:txBody>
          <a:bodyPr/>
          <a:lstStyle/>
          <a:p>
            <a:r>
              <a:rPr lang="en-US" dirty="0" err="1"/>
              <a:t>Gambaran</a:t>
            </a:r>
            <a:r>
              <a:rPr lang="en-US" dirty="0"/>
              <a:t> </a:t>
            </a:r>
            <a:r>
              <a:rPr lang="en-US" dirty="0" err="1"/>
              <a:t>Umum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153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3"/>
          <p:cNvSpPr txBox="1"/>
          <p:nvPr/>
        </p:nvSpPr>
        <p:spPr>
          <a:xfrm>
            <a:off x="2200083" y="4498986"/>
            <a:ext cx="7968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9" name="Google Shape;509;p33">
            <a:hlinkClick r:id="rId3" action="ppaction://hlinksldjump"/>
          </p:cNvPr>
          <p:cNvSpPr txBox="1"/>
          <p:nvPr/>
        </p:nvSpPr>
        <p:spPr>
          <a:xfrm>
            <a:off x="2199123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Tue</a:t>
            </a:r>
            <a:endParaRPr sz="1800"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0" name="Google Shape;510;p33">
            <a:hlinkClick r:id="rId4" action="ppaction://hlinksldjump"/>
          </p:cNvPr>
          <p:cNvSpPr txBox="1"/>
          <p:nvPr/>
        </p:nvSpPr>
        <p:spPr>
          <a:xfrm>
            <a:off x="2987574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Wed</a:t>
            </a:r>
            <a:endParaRPr sz="1800"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1" name="Google Shape;511;p33">
            <a:hlinkClick r:id="rId5" action="ppaction://hlinksldjump"/>
          </p:cNvPr>
          <p:cNvSpPr txBox="1"/>
          <p:nvPr/>
        </p:nvSpPr>
        <p:spPr>
          <a:xfrm>
            <a:off x="3777211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Thu</a:t>
            </a:r>
            <a:endParaRPr sz="1800"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2" name="Google Shape;512;p33">
            <a:hlinkClick r:id="" action="ppaction://noaction"/>
          </p:cNvPr>
          <p:cNvSpPr txBox="1"/>
          <p:nvPr/>
        </p:nvSpPr>
        <p:spPr>
          <a:xfrm>
            <a:off x="4564467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Fri</a:t>
            </a:r>
            <a:endParaRPr sz="1800"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3" name="Google Shape;513;p33">
            <a:hlinkClick r:id="rId6" action="ppaction://hlinksldjump"/>
          </p:cNvPr>
          <p:cNvSpPr txBox="1"/>
          <p:nvPr/>
        </p:nvSpPr>
        <p:spPr>
          <a:xfrm>
            <a:off x="1409473" y="4498986"/>
            <a:ext cx="7968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Mon</a:t>
            </a:r>
            <a:endParaRPr sz="1800"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4" name="Google Shape;514;p33">
            <a:hlinkClick r:id="rId7" action="ppaction://hlinksldjump"/>
          </p:cNvPr>
          <p:cNvSpPr txBox="1"/>
          <p:nvPr/>
        </p:nvSpPr>
        <p:spPr>
          <a:xfrm>
            <a:off x="5355326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5" name="Google Shape;515;p33">
            <a:hlinkClick r:id="rId7" action="ppaction://hlinksldjump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72688" y="4588783"/>
            <a:ext cx="360876" cy="341206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33">
            <a:hlinkClick r:id="rId9" action="ppaction://hlinksldjump"/>
          </p:cNvPr>
          <p:cNvSpPr txBox="1"/>
          <p:nvPr/>
        </p:nvSpPr>
        <p:spPr>
          <a:xfrm>
            <a:off x="6936773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7" name="Google Shape;517;p33">
            <a:hlinkClick r:id="rId9" action="ppaction://hlinksldjump"/>
          </p:cNvPr>
          <p:cNvPicPr preferRelativeResize="0"/>
          <p:nvPr/>
        </p:nvPicPr>
        <p:blipFill rotWithShape="1">
          <a:blip r:embed="rId10">
            <a:alphaModFix/>
          </a:blip>
          <a:srcRect t="2723" b="2723"/>
          <a:stretch/>
        </p:blipFill>
        <p:spPr>
          <a:xfrm>
            <a:off x="7225973" y="4656705"/>
            <a:ext cx="217200" cy="205362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33">
            <a:hlinkClick r:id="" action="ppaction://noaction"/>
          </p:cNvPr>
          <p:cNvSpPr txBox="1"/>
          <p:nvPr/>
        </p:nvSpPr>
        <p:spPr>
          <a:xfrm>
            <a:off x="7727383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9" name="Google Shape;519;p33">
            <a:hlinkClick r:id="" action="ppaction://noaction"/>
          </p:cNvPr>
          <p:cNvPicPr preferRelativeResize="0"/>
          <p:nvPr/>
        </p:nvPicPr>
        <p:blipFill rotWithShape="1">
          <a:blip r:embed="rId11">
            <a:alphaModFix/>
          </a:blip>
          <a:srcRect t="2723" b="2723"/>
          <a:stretch/>
        </p:blipFill>
        <p:spPr>
          <a:xfrm>
            <a:off x="8016583" y="4656705"/>
            <a:ext cx="217200" cy="205362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33">
            <a:hlinkClick r:id="rId12" action="ppaction://hlinksldjump"/>
          </p:cNvPr>
          <p:cNvSpPr txBox="1"/>
          <p:nvPr/>
        </p:nvSpPr>
        <p:spPr>
          <a:xfrm>
            <a:off x="6146163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21" name="Google Shape;521;p33">
            <a:hlinkClick r:id="rId12" action="ppaction://hlinksldjump"/>
          </p:cNvPr>
          <p:cNvPicPr preferRelativeResize="0"/>
          <p:nvPr/>
        </p:nvPicPr>
        <p:blipFill rotWithShape="1">
          <a:blip r:embed="rId13">
            <a:alphaModFix/>
          </a:blip>
          <a:srcRect t="2723" b="2723"/>
          <a:stretch/>
        </p:blipFill>
        <p:spPr>
          <a:xfrm>
            <a:off x="6435363" y="4656705"/>
            <a:ext cx="217200" cy="2053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33"/>
          <p:cNvGrpSpPr/>
          <p:nvPr/>
        </p:nvGrpSpPr>
        <p:grpSpPr>
          <a:xfrm>
            <a:off x="101721" y="4505825"/>
            <a:ext cx="8940558" cy="84600"/>
            <a:chOff x="155346" y="4358775"/>
            <a:chExt cx="8934304" cy="84600"/>
          </a:xfrm>
        </p:grpSpPr>
        <p:cxnSp>
          <p:nvCxnSpPr>
            <p:cNvPr id="523" name="Google Shape;523;p33"/>
            <p:cNvCxnSpPr/>
            <p:nvPr/>
          </p:nvCxnSpPr>
          <p:spPr>
            <a:xfrm rot="10800000">
              <a:off x="155350" y="4358775"/>
              <a:ext cx="89343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00025" dist="57150" dir="15840000" algn="bl" rotWithShape="0">
                <a:srgbClr val="7966E4"/>
              </a:outerShdw>
            </a:effectLst>
          </p:spPr>
        </p:cxnSp>
        <p:sp>
          <p:nvSpPr>
            <p:cNvPr id="524" name="Google Shape;524;p33"/>
            <p:cNvSpPr/>
            <p:nvPr/>
          </p:nvSpPr>
          <p:spPr>
            <a:xfrm>
              <a:off x="155346" y="4358775"/>
              <a:ext cx="8934300" cy="8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" name="Google Shape;525;p33"/>
          <p:cNvGrpSpPr/>
          <p:nvPr/>
        </p:nvGrpSpPr>
        <p:grpSpPr>
          <a:xfrm flipH="1">
            <a:off x="270750" y="253149"/>
            <a:ext cx="8627325" cy="4089001"/>
            <a:chOff x="270750" y="253149"/>
            <a:chExt cx="8627325" cy="4089001"/>
          </a:xfrm>
        </p:grpSpPr>
        <p:sp>
          <p:nvSpPr>
            <p:cNvPr id="526" name="Google Shape;526;p33"/>
            <p:cNvSpPr/>
            <p:nvPr/>
          </p:nvSpPr>
          <p:spPr>
            <a:xfrm>
              <a:off x="669525" y="1066225"/>
              <a:ext cx="1189800" cy="1189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3"/>
            <p:cNvSpPr/>
            <p:nvPr/>
          </p:nvSpPr>
          <p:spPr>
            <a:xfrm>
              <a:off x="270750" y="3248150"/>
              <a:ext cx="572100" cy="5721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3"/>
            <p:cNvSpPr/>
            <p:nvPr/>
          </p:nvSpPr>
          <p:spPr>
            <a:xfrm>
              <a:off x="8301150" y="4048150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3"/>
            <p:cNvSpPr/>
            <p:nvPr/>
          </p:nvSpPr>
          <p:spPr>
            <a:xfrm>
              <a:off x="6009175" y="253149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3"/>
            <p:cNvSpPr/>
            <p:nvPr/>
          </p:nvSpPr>
          <p:spPr>
            <a:xfrm>
              <a:off x="8325975" y="3398099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3"/>
            <p:cNvSpPr/>
            <p:nvPr/>
          </p:nvSpPr>
          <p:spPr>
            <a:xfrm>
              <a:off x="3265475" y="2656500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3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3"/>
            <p:cNvSpPr/>
            <p:nvPr/>
          </p:nvSpPr>
          <p:spPr>
            <a:xfrm>
              <a:off x="2318445" y="305956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4" name="Google Shape;534;p3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Outline </a:t>
            </a:r>
            <a:r>
              <a:rPr lang="en-US" dirty="0" err="1"/>
              <a:t>Pembahasan</a:t>
            </a:r>
            <a:endParaRPr dirty="0"/>
          </a:p>
        </p:txBody>
      </p:sp>
      <p:sp>
        <p:nvSpPr>
          <p:cNvPr id="535" name="Google Shape;535;p33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33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3"/>
          <p:cNvSpPr/>
          <p:nvPr/>
        </p:nvSpPr>
        <p:spPr>
          <a:xfrm>
            <a:off x="1126125" y="1388825"/>
            <a:ext cx="2108400" cy="1275000"/>
          </a:xfrm>
          <a:prstGeom prst="roundRect">
            <a:avLst>
              <a:gd name="adj" fmla="val 3051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1. </a:t>
            </a:r>
            <a:r>
              <a:rPr lang="en-US" sz="2000" dirty="0" err="1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Pendahuluan</a:t>
            </a:r>
            <a:r>
              <a:rPr lang="en" sz="2000" dirty="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</a:t>
            </a:r>
            <a:endParaRPr sz="2000" dirty="0">
              <a:solidFill>
                <a:schemeClr val="lt2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538" name="Google Shape;538;p33"/>
          <p:cNvSpPr/>
          <p:nvPr/>
        </p:nvSpPr>
        <p:spPr>
          <a:xfrm>
            <a:off x="3517800" y="1388825"/>
            <a:ext cx="2108400" cy="1275000"/>
          </a:xfrm>
          <a:prstGeom prst="roundRect">
            <a:avLst>
              <a:gd name="adj" fmla="val 3051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2. </a:t>
            </a:r>
            <a:r>
              <a:rPr lang="en-US" sz="2000" dirty="0" err="1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Tinjauan</a:t>
            </a:r>
            <a:r>
              <a:rPr lang="en-US" sz="2000" dirty="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</a:t>
            </a:r>
            <a:r>
              <a:rPr lang="en-US" sz="2000" dirty="0" err="1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Teori</a:t>
            </a:r>
            <a:endParaRPr sz="2000" dirty="0">
              <a:solidFill>
                <a:schemeClr val="lt2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539" name="Google Shape;539;p33"/>
          <p:cNvSpPr/>
          <p:nvPr/>
        </p:nvSpPr>
        <p:spPr>
          <a:xfrm>
            <a:off x="5909475" y="1388825"/>
            <a:ext cx="2108400" cy="1275000"/>
          </a:xfrm>
          <a:prstGeom prst="roundRect">
            <a:avLst>
              <a:gd name="adj" fmla="val 3051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3. </a:t>
            </a:r>
            <a:r>
              <a:rPr lang="en-US" sz="2000" dirty="0" err="1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Gambaran</a:t>
            </a:r>
            <a:r>
              <a:rPr lang="en-US" sz="2000" dirty="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</a:t>
            </a:r>
            <a:r>
              <a:rPr lang="en-US" sz="2000" dirty="0" err="1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Umum</a:t>
            </a:r>
            <a:r>
              <a:rPr lang="en-US" sz="2000" dirty="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Wilayah </a:t>
            </a:r>
            <a:r>
              <a:rPr lang="en-US" sz="2000" dirty="0" err="1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Studi</a:t>
            </a:r>
            <a:endParaRPr sz="2000" dirty="0">
              <a:solidFill>
                <a:schemeClr val="lt2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540" name="Google Shape;540;p33"/>
          <p:cNvSpPr/>
          <p:nvPr/>
        </p:nvSpPr>
        <p:spPr>
          <a:xfrm>
            <a:off x="2331174" y="2919906"/>
            <a:ext cx="2108400" cy="1275000"/>
          </a:xfrm>
          <a:prstGeom prst="roundRect">
            <a:avLst>
              <a:gd name="adj" fmla="val 3051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4. </a:t>
            </a:r>
            <a:r>
              <a:rPr lang="en-US" sz="2000" dirty="0" err="1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Analisis</a:t>
            </a:r>
            <a:r>
              <a:rPr lang="en-US" sz="2000" dirty="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dan </a:t>
            </a:r>
            <a:r>
              <a:rPr lang="en-US" sz="2000" dirty="0" err="1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Pembahasan</a:t>
            </a:r>
            <a:endParaRPr sz="2000" dirty="0">
              <a:solidFill>
                <a:schemeClr val="lt2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541" name="Google Shape;541;p33"/>
          <p:cNvSpPr/>
          <p:nvPr/>
        </p:nvSpPr>
        <p:spPr>
          <a:xfrm>
            <a:off x="4848873" y="2895048"/>
            <a:ext cx="2108400" cy="1275000"/>
          </a:xfrm>
          <a:prstGeom prst="roundRect">
            <a:avLst>
              <a:gd name="adj" fmla="val 3051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5. </a:t>
            </a:r>
            <a:r>
              <a:rPr lang="en-US" sz="2000" dirty="0" err="1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Penutup</a:t>
            </a:r>
            <a:endParaRPr sz="2000" dirty="0">
              <a:solidFill>
                <a:schemeClr val="lt2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570" name="Google Shape;570;p33"/>
          <p:cNvSpPr txBox="1"/>
          <p:nvPr/>
        </p:nvSpPr>
        <p:spPr>
          <a:xfrm>
            <a:off x="621017" y="4498986"/>
            <a:ext cx="795600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71" name="Google Shape;571;p33">
            <a:hlinkClick r:id="rId14" action="ppaction://hlinksldjump"/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81657" y="4626989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33"/>
          <p:cNvSpPr/>
          <p:nvPr/>
        </p:nvSpPr>
        <p:spPr>
          <a:xfrm>
            <a:off x="621792" y="4987052"/>
            <a:ext cx="795600" cy="3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2873F9-919A-4CE6-A182-2E829D4ABB90}"/>
              </a:ext>
            </a:extLst>
          </p:cNvPr>
          <p:cNvSpPr/>
          <p:nvPr/>
        </p:nvSpPr>
        <p:spPr>
          <a:xfrm>
            <a:off x="446567" y="4498986"/>
            <a:ext cx="8293396" cy="5207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F88D23BB-021E-4134-970A-BFC002AC9E8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42125" y="4317839"/>
            <a:ext cx="6974454" cy="70111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4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Kota Bandar Lampung</a:t>
            </a:r>
            <a:endParaRPr dirty="0"/>
          </a:p>
        </p:txBody>
      </p:sp>
      <p:sp>
        <p:nvSpPr>
          <p:cNvPr id="1222" name="Google Shape;1222;p42">
            <a:hlinkClick r:id="rId3" action="ppaction://hlinksldjump"/>
          </p:cNvPr>
          <p:cNvSpPr txBox="1"/>
          <p:nvPr/>
        </p:nvSpPr>
        <p:spPr>
          <a:xfrm>
            <a:off x="2987574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7" name="Google Shape;1237;p42"/>
          <p:cNvSpPr txBox="1"/>
          <p:nvPr/>
        </p:nvSpPr>
        <p:spPr>
          <a:xfrm>
            <a:off x="3359784" y="4498986"/>
            <a:ext cx="1195957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Gambaran</a:t>
            </a:r>
            <a:r>
              <a:rPr lang="en-US" sz="18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Umum</a:t>
            </a:r>
            <a:endParaRPr sz="18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8" name="Google Shape;1238;p42"/>
          <p:cNvSpPr/>
          <p:nvPr/>
        </p:nvSpPr>
        <p:spPr>
          <a:xfrm>
            <a:off x="3395921" y="4976133"/>
            <a:ext cx="1159821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0" name="Google Shape;1240;p42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42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42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770;p34">
            <a:hlinkClick r:id="rId6" action="ppaction://hlinksldjump"/>
            <a:extLst>
              <a:ext uri="{FF2B5EF4-FFF2-40B4-BE49-F238E27FC236}">
                <a16:creationId xmlns:a16="http://schemas.microsoft.com/office/drawing/2014/main" id="{4250BDAC-163F-439C-8A4F-877CDA50998D}"/>
              </a:ext>
            </a:extLst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D84E30FF-7606-4BF7-9087-D5AAE64DA8C3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C035E02-B0B1-476C-9D99-9B8A81B947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46" name="Google Shape;769;p34">
            <a:hlinkClick r:id="rId3" action="ppaction://hlinksldjump"/>
            <a:extLst>
              <a:ext uri="{FF2B5EF4-FFF2-40B4-BE49-F238E27FC236}">
                <a16:creationId xmlns:a16="http://schemas.microsoft.com/office/drawing/2014/main" id="{0F405A28-49AB-471F-B59A-73408340F11D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C612C7F-1DC4-4428-A9F3-C3970CC92D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48" name="Google Shape;768;p34">
            <a:hlinkClick r:id="rId9" action="ppaction://hlinksldjump"/>
            <a:extLst>
              <a:ext uri="{FF2B5EF4-FFF2-40B4-BE49-F238E27FC236}">
                <a16:creationId xmlns:a16="http://schemas.microsoft.com/office/drawing/2014/main" id="{F9785812-2247-4E5E-8102-F148BEF3053F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60E41541-171F-485E-96E5-62330758BCDC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47" y="985926"/>
            <a:ext cx="5401994" cy="336477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8545474-378E-45A0-B53D-3006B9556C22}"/>
              </a:ext>
            </a:extLst>
          </p:cNvPr>
          <p:cNvSpPr/>
          <p:nvPr/>
        </p:nvSpPr>
        <p:spPr>
          <a:xfrm>
            <a:off x="5926840" y="1060005"/>
            <a:ext cx="2862519" cy="359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Adapun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penjabaran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kabupaten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berbatas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langsung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Kota Bandar Lampung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adalah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sebagai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berikut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: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Sebelah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  Utara  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berbatasan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 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 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Kecamatan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 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Natar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 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KabupatenLampung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Selatan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Sebelah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  Selatan  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berbatasan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 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 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Kecamatan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  Padang  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CerminKabupatenPesawarandan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Kecamatan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Ketibung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KabupatenLampungSelatanserta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Teluk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Lampung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Sebelah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 Barat 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berbatasan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Kecamatan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 Gedung 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Tataan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danKecamatan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Padang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Cermin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Kabupaten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Pesawaran</a:t>
            </a:r>
            <a:endParaRPr lang="en-US" sz="9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Sebelah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  Timur  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berbatasan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 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  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Kecamatan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  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Tanjung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 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BintangKabupaten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Lampung Selatan</a:t>
            </a:r>
          </a:p>
          <a:p>
            <a:pPr algn="just">
              <a:lnSpc>
                <a:spcPct val="150000"/>
              </a:lnSpc>
            </a:pPr>
            <a:r>
              <a:rPr lang="en-US" sz="900" b="1" dirty="0">
                <a:latin typeface="Times New Roman" panose="02020603050405020304" pitchFamily="18" charset="0"/>
                <a:ea typeface="Calibri" panose="020F0502020204030204" pitchFamily="34" charset="0"/>
              </a:rPr>
              <a:t>Total : </a:t>
            </a:r>
            <a:r>
              <a:rPr lang="fi-FI" sz="900" dirty="0"/>
              <a:t>20 kecamatan dan 126 kelurahan</a:t>
            </a:r>
            <a:endParaRPr lang="en-US" sz="900" dirty="0"/>
          </a:p>
          <a:p>
            <a:pPr lvl="0" algn="just">
              <a:lnSpc>
                <a:spcPct val="150000"/>
              </a:lnSpc>
            </a:pPr>
            <a:endParaRPr lang="en-US" sz="900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4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i-FI" sz="2000" dirty="0"/>
              <a:t>Sarana Pemerintahan Kota Bandar Lampung</a:t>
            </a:r>
            <a:endParaRPr sz="2000" dirty="0"/>
          </a:p>
        </p:txBody>
      </p:sp>
      <p:sp>
        <p:nvSpPr>
          <p:cNvPr id="1222" name="Google Shape;1222;p42">
            <a:hlinkClick r:id="rId3" action="ppaction://hlinksldjump"/>
          </p:cNvPr>
          <p:cNvSpPr txBox="1"/>
          <p:nvPr/>
        </p:nvSpPr>
        <p:spPr>
          <a:xfrm>
            <a:off x="2987574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7" name="Google Shape;1237;p42"/>
          <p:cNvSpPr txBox="1"/>
          <p:nvPr/>
        </p:nvSpPr>
        <p:spPr>
          <a:xfrm>
            <a:off x="3359784" y="4498986"/>
            <a:ext cx="1195957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Gambaran</a:t>
            </a:r>
            <a:r>
              <a:rPr lang="en-US" sz="18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Umum</a:t>
            </a:r>
            <a:endParaRPr sz="18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8" name="Google Shape;1238;p42"/>
          <p:cNvSpPr/>
          <p:nvPr/>
        </p:nvSpPr>
        <p:spPr>
          <a:xfrm>
            <a:off x="3395921" y="4976133"/>
            <a:ext cx="1159821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0" name="Google Shape;1240;p42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42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42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770;p34">
            <a:hlinkClick r:id="rId6" action="ppaction://hlinksldjump"/>
            <a:extLst>
              <a:ext uri="{FF2B5EF4-FFF2-40B4-BE49-F238E27FC236}">
                <a16:creationId xmlns:a16="http://schemas.microsoft.com/office/drawing/2014/main" id="{4250BDAC-163F-439C-8A4F-877CDA50998D}"/>
              </a:ext>
            </a:extLst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D84E30FF-7606-4BF7-9087-D5AAE64DA8C3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C035E02-B0B1-476C-9D99-9B8A81B947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46" name="Google Shape;769;p34">
            <a:hlinkClick r:id="rId3" action="ppaction://hlinksldjump"/>
            <a:extLst>
              <a:ext uri="{FF2B5EF4-FFF2-40B4-BE49-F238E27FC236}">
                <a16:creationId xmlns:a16="http://schemas.microsoft.com/office/drawing/2014/main" id="{0F405A28-49AB-471F-B59A-73408340F11D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C612C7F-1DC4-4428-A9F3-C3970CC92D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48" name="Google Shape;768;p34">
            <a:hlinkClick r:id="rId9" action="ppaction://hlinksldjump"/>
            <a:extLst>
              <a:ext uri="{FF2B5EF4-FFF2-40B4-BE49-F238E27FC236}">
                <a16:creationId xmlns:a16="http://schemas.microsoft.com/office/drawing/2014/main" id="{F9785812-2247-4E5E-8102-F148BEF3053F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743214F-0B70-4FF8-BD8F-FA760AF48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957376"/>
              </p:ext>
            </p:extLst>
          </p:nvPr>
        </p:nvGraphicFramePr>
        <p:xfrm>
          <a:off x="720011" y="1117683"/>
          <a:ext cx="1800086" cy="3329184"/>
        </p:xfrm>
        <a:graphic>
          <a:graphicData uri="http://schemas.openxmlformats.org/drawingml/2006/table">
            <a:tbl>
              <a:tblPr firstRow="1" firstCol="1" bandRow="1"/>
              <a:tblGrid>
                <a:gridCol w="1800086">
                  <a:extLst>
                    <a:ext uri="{9D8B030D-6E8A-4147-A177-3AD203B41FA5}">
                      <a16:colId xmlns:a16="http://schemas.microsoft.com/office/drawing/2014/main" val="2418539125"/>
                    </a:ext>
                  </a:extLst>
                </a:gridCol>
              </a:tblGrid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Sekretariat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Kota Bandar Lampung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5351830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Pendidikan dan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Kebudayaan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0333999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Kesehatan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0806152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Pekerjaan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Umum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6890256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Perumahan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dan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Pemukiman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907375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Sosial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8469020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Tenaga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Kerja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2298141"/>
                  </a:ext>
                </a:extLst>
              </a:tr>
              <a:tr h="11592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Pengendalian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Penduduk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dan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Keluarga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Berencana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0477030"/>
                  </a:ext>
                </a:extLst>
              </a:tr>
              <a:tr h="11592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Pemberdayaan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Perempuan dan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Perlindungan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Anak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617913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Pangan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1752786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Lingkungan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Hidup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2037238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Kependudukan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dan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Catatan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Sipil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5102747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F41B381-E8D9-4D70-A8D6-DE7EE6A1546F}"/>
              </a:ext>
            </a:extLst>
          </p:cNvPr>
          <p:cNvGraphicFramePr>
            <a:graphicFrameLocks noGrp="1"/>
          </p:cNvGraphicFramePr>
          <p:nvPr/>
        </p:nvGraphicFramePr>
        <p:xfrm>
          <a:off x="6609354" y="1123177"/>
          <a:ext cx="1800086" cy="2616016"/>
        </p:xfrm>
        <a:graphic>
          <a:graphicData uri="http://schemas.openxmlformats.org/drawingml/2006/table">
            <a:tbl>
              <a:tblPr firstRow="1" firstCol="1" bandRow="1"/>
              <a:tblGrid>
                <a:gridCol w="1800086">
                  <a:extLst>
                    <a:ext uri="{9D8B030D-6E8A-4147-A177-3AD203B41FA5}">
                      <a16:colId xmlns:a16="http://schemas.microsoft.com/office/drawing/2014/main" val="4022022712"/>
                    </a:ext>
                  </a:extLst>
                </a:gridCol>
              </a:tblGrid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Kecamatan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Teluk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Betung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Utara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1925927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Kecamatan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Tanjung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Karang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Pusat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7726555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Kecamatan Enggal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479715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Kecamatan Tanjung Karang Barat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8975655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Kecamatan Kemiling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2259753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Kecamatan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Langkapura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8140953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Kecamatan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Kedaton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349693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Kecamatan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Rajabasa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340141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Kecamatan Tanjung Senang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2941842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Kecamatan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Labuhan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Ratu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480254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Kecamatan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Sukarame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0024037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Kecamatan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Sukabumi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0928153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Kecamatan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Way Halim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902734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6720181-D0C6-457D-8EC5-AB06A9347EB0}"/>
              </a:ext>
            </a:extLst>
          </p:cNvPr>
          <p:cNvGraphicFramePr>
            <a:graphicFrameLocks noGrp="1"/>
          </p:cNvGraphicFramePr>
          <p:nvPr/>
        </p:nvGraphicFramePr>
        <p:xfrm>
          <a:off x="4639275" y="1123177"/>
          <a:ext cx="1800086" cy="2643384"/>
        </p:xfrm>
        <a:graphic>
          <a:graphicData uri="http://schemas.openxmlformats.org/drawingml/2006/table">
            <a:tbl>
              <a:tblPr firstRow="1" firstCol="1" bandRow="1"/>
              <a:tblGrid>
                <a:gridCol w="1800086">
                  <a:extLst>
                    <a:ext uri="{9D8B030D-6E8A-4147-A177-3AD203B41FA5}">
                      <a16:colId xmlns:a16="http://schemas.microsoft.com/office/drawing/2014/main" val="294280863"/>
                    </a:ext>
                  </a:extLst>
                </a:gridCol>
              </a:tblGrid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Inspektorat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7263963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Satuan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Polisi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Pamong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Praja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0478030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Kesatuan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Bangsa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dan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Politik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43211"/>
                  </a:ext>
                </a:extLst>
              </a:tr>
              <a:tr h="11592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Badan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Penanggulangan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Bencana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Daerah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8385276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Kementrian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Agama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6667088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Badan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Pertahanan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Nasional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3603216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Badan Pusat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Statistik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2814188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Kecamatan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Teluk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Betung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Barat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8300068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Kecamatan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Teluk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Betung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Timur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8149821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Kecamatan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Teluk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Betung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Selatan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7196248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Kecamatan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Bumi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Waras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4700017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Kecamatan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Panjang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95870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C43C59C-6A3A-4A5B-80C6-503DB293FCC4}"/>
              </a:ext>
            </a:extLst>
          </p:cNvPr>
          <p:cNvGraphicFramePr>
            <a:graphicFrameLocks noGrp="1"/>
          </p:cNvGraphicFramePr>
          <p:nvPr/>
        </p:nvGraphicFramePr>
        <p:xfrm>
          <a:off x="2669196" y="1123177"/>
          <a:ext cx="1800086" cy="2765806"/>
        </p:xfrm>
        <a:graphic>
          <a:graphicData uri="http://schemas.openxmlformats.org/drawingml/2006/table">
            <a:tbl>
              <a:tblPr firstRow="1" firstCol="1" bandRow="1"/>
              <a:tblGrid>
                <a:gridCol w="1800086">
                  <a:extLst>
                    <a:ext uri="{9D8B030D-6E8A-4147-A177-3AD203B41FA5}">
                      <a16:colId xmlns:a16="http://schemas.microsoft.com/office/drawing/2014/main" val="3624188943"/>
                    </a:ext>
                  </a:extLst>
                </a:gridCol>
              </a:tblGrid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Pemberdayaan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Masyarakat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0304672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Perhubungan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362036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Komunikasi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dan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Informatika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8286975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Koperasi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6054597"/>
                  </a:ext>
                </a:extLst>
              </a:tr>
              <a:tr h="11592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Penanaman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Modal dan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Pelayanan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Terpadu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Satu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Pintu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5284207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Kepemudaan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dan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Olah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Raga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6675325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Perpustakaan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dan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Arsip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7541328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Periwisata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7905004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Pertanian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5398813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Perindustrian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7813327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Perdagangan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2908779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Badan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Perencanaan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Pembangunan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7750482"/>
                  </a:ext>
                </a:extLst>
              </a:tr>
              <a:tr h="11592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Badan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Pengelola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Keuangan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dan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Aset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Daerah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2242451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3643105-0789-4571-A5D5-163F9B3D670C}"/>
              </a:ext>
            </a:extLst>
          </p:cNvPr>
          <p:cNvGraphicFramePr>
            <a:graphicFrameLocks noGrp="1"/>
          </p:cNvGraphicFramePr>
          <p:nvPr/>
        </p:nvGraphicFramePr>
        <p:xfrm>
          <a:off x="720010" y="873298"/>
          <a:ext cx="7689429" cy="241427"/>
        </p:xfrm>
        <a:graphic>
          <a:graphicData uri="http://schemas.openxmlformats.org/drawingml/2006/table">
            <a:tbl>
              <a:tblPr firstRow="1" firstCol="1" bandRow="1"/>
              <a:tblGrid>
                <a:gridCol w="7689429">
                  <a:extLst>
                    <a:ext uri="{9D8B030D-6E8A-4147-A177-3AD203B41FA5}">
                      <a16:colId xmlns:a16="http://schemas.microsoft.com/office/drawing/2014/main" val="1837426064"/>
                    </a:ext>
                  </a:extLst>
                </a:gridCol>
              </a:tblGrid>
              <a:tr h="1554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Nama Kantor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0960413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9CE3484B-4469-41E7-BC42-702B72DAA5F4}"/>
              </a:ext>
            </a:extLst>
          </p:cNvPr>
          <p:cNvGraphicFramePr>
            <a:graphicFrameLocks noGrp="1"/>
          </p:cNvGraphicFramePr>
          <p:nvPr/>
        </p:nvGraphicFramePr>
        <p:xfrm>
          <a:off x="2669196" y="3891085"/>
          <a:ext cx="1800086" cy="567944"/>
        </p:xfrm>
        <a:graphic>
          <a:graphicData uri="http://schemas.openxmlformats.org/drawingml/2006/table">
            <a:tbl>
              <a:tblPr firstRow="1" firstCol="1" bandRow="1"/>
              <a:tblGrid>
                <a:gridCol w="1800086">
                  <a:extLst>
                    <a:ext uri="{9D8B030D-6E8A-4147-A177-3AD203B41FA5}">
                      <a16:colId xmlns:a16="http://schemas.microsoft.com/office/drawing/2014/main" val="1347283115"/>
                    </a:ext>
                  </a:extLst>
                </a:gridCol>
              </a:tblGrid>
              <a:tr h="25390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Badan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Pengelola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Pajak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dan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Retribusi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Daerah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0591536"/>
                  </a:ext>
                </a:extLst>
              </a:tr>
              <a:tr h="1188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Badan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Kepegawaian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Daerah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029177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059419D4-E7C0-454E-90AF-234D9315AAD7}"/>
              </a:ext>
            </a:extLst>
          </p:cNvPr>
          <p:cNvGraphicFramePr>
            <a:graphicFrameLocks noGrp="1"/>
          </p:cNvGraphicFramePr>
          <p:nvPr/>
        </p:nvGraphicFramePr>
        <p:xfrm>
          <a:off x="4639275" y="3767979"/>
          <a:ext cx="1800086" cy="631064"/>
        </p:xfrm>
        <a:graphic>
          <a:graphicData uri="http://schemas.openxmlformats.org/drawingml/2006/table">
            <a:tbl>
              <a:tblPr firstRow="1" firstCol="1" bandRow="1"/>
              <a:tblGrid>
                <a:gridCol w="1800086">
                  <a:extLst>
                    <a:ext uri="{9D8B030D-6E8A-4147-A177-3AD203B41FA5}">
                      <a16:colId xmlns:a16="http://schemas.microsoft.com/office/drawing/2014/main" val="1564037157"/>
                    </a:ext>
                  </a:extLst>
                </a:gridCol>
              </a:tblGrid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Kecamatan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Tanjung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Karang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Timur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2112339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Kecamatan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Kedamaian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26131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BABDE22E-C195-488F-B62F-F65B199ED6CF}"/>
              </a:ext>
            </a:extLst>
          </p:cNvPr>
          <p:cNvSpPr/>
          <p:nvPr/>
        </p:nvSpPr>
        <p:spPr>
          <a:xfrm>
            <a:off x="6731184" y="3894673"/>
            <a:ext cx="21183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Total : </a:t>
            </a:r>
            <a:r>
              <a:rPr lang="fi-FI" dirty="0"/>
              <a:t>54 Kantor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751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42">
            <a:hlinkClick r:id="rId3" action="ppaction://hlinksldjump"/>
          </p:cNvPr>
          <p:cNvSpPr txBox="1"/>
          <p:nvPr/>
        </p:nvSpPr>
        <p:spPr>
          <a:xfrm>
            <a:off x="2987574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7" name="Google Shape;1237;p42"/>
          <p:cNvSpPr txBox="1"/>
          <p:nvPr/>
        </p:nvSpPr>
        <p:spPr>
          <a:xfrm>
            <a:off x="3359784" y="4498986"/>
            <a:ext cx="1195957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Gambaran</a:t>
            </a:r>
            <a:r>
              <a:rPr lang="en-US" sz="18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Umum</a:t>
            </a:r>
            <a:endParaRPr sz="18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8" name="Google Shape;1238;p42"/>
          <p:cNvSpPr/>
          <p:nvPr/>
        </p:nvSpPr>
        <p:spPr>
          <a:xfrm>
            <a:off x="3395921" y="4976133"/>
            <a:ext cx="1159821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0" name="Google Shape;1240;p42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42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42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770;p34">
            <a:hlinkClick r:id="rId6" action="ppaction://hlinksldjump"/>
            <a:extLst>
              <a:ext uri="{FF2B5EF4-FFF2-40B4-BE49-F238E27FC236}">
                <a16:creationId xmlns:a16="http://schemas.microsoft.com/office/drawing/2014/main" id="{4250BDAC-163F-439C-8A4F-877CDA50998D}"/>
              </a:ext>
            </a:extLst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D84E30FF-7606-4BF7-9087-D5AAE64DA8C3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C035E02-B0B1-476C-9D99-9B8A81B947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46" name="Google Shape;769;p34">
            <a:hlinkClick r:id="rId3" action="ppaction://hlinksldjump"/>
            <a:extLst>
              <a:ext uri="{FF2B5EF4-FFF2-40B4-BE49-F238E27FC236}">
                <a16:creationId xmlns:a16="http://schemas.microsoft.com/office/drawing/2014/main" id="{0F405A28-49AB-471F-B59A-73408340F11D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C612C7F-1DC4-4428-A9F3-C3970CC92D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48" name="Google Shape;768;p34">
            <a:hlinkClick r:id="rId9" action="ppaction://hlinksldjump"/>
            <a:extLst>
              <a:ext uri="{FF2B5EF4-FFF2-40B4-BE49-F238E27FC236}">
                <a16:creationId xmlns:a16="http://schemas.microsoft.com/office/drawing/2014/main" id="{F9785812-2247-4E5E-8102-F148BEF3053F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98811-7AEA-4DFD-AC05-2DA88BEFCC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4090" y="429708"/>
            <a:ext cx="6096528" cy="40663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39200C-5F4A-4A77-8718-4BC6A15B04F4}"/>
              </a:ext>
            </a:extLst>
          </p:cNvPr>
          <p:cNvSpPr/>
          <p:nvPr/>
        </p:nvSpPr>
        <p:spPr>
          <a:xfrm>
            <a:off x="7278653" y="1438148"/>
            <a:ext cx="1763624" cy="1600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Total :</a:t>
            </a:r>
          </a:p>
          <a:p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SD : 117</a:t>
            </a:r>
          </a:p>
          <a:p>
            <a:r>
              <a:rPr lang="en-US" dirty="0">
                <a:latin typeface="Times New Roman" panose="02020603050405020304" pitchFamily="18" charset="0"/>
              </a:rPr>
              <a:t>SMP : 87</a:t>
            </a:r>
          </a:p>
          <a:p>
            <a:r>
              <a:rPr lang="en-US" dirty="0">
                <a:latin typeface="Times New Roman" panose="02020603050405020304" pitchFamily="18" charset="0"/>
              </a:rPr>
              <a:t>SMA : 57</a:t>
            </a:r>
          </a:p>
          <a:p>
            <a:r>
              <a:rPr lang="en-US" dirty="0">
                <a:latin typeface="Times New Roman" panose="02020603050405020304" pitchFamily="18" charset="0"/>
              </a:rPr>
              <a:t>SMK : 39</a:t>
            </a:r>
          </a:p>
          <a:p>
            <a:r>
              <a:rPr lang="en-US" dirty="0" err="1">
                <a:latin typeface="Times New Roman" panose="02020603050405020304" pitchFamily="18" charset="0"/>
              </a:rPr>
              <a:t>Perguruan</a:t>
            </a:r>
            <a:r>
              <a:rPr lang="en-US" dirty="0">
                <a:latin typeface="Times New Roman" panose="02020603050405020304" pitchFamily="18" charset="0"/>
              </a:rPr>
              <a:t> Tinggi : 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689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42">
            <a:hlinkClick r:id="rId3" action="ppaction://hlinksldjump"/>
          </p:cNvPr>
          <p:cNvSpPr txBox="1"/>
          <p:nvPr/>
        </p:nvSpPr>
        <p:spPr>
          <a:xfrm>
            <a:off x="2987574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7" name="Google Shape;1237;p42"/>
          <p:cNvSpPr txBox="1"/>
          <p:nvPr/>
        </p:nvSpPr>
        <p:spPr>
          <a:xfrm>
            <a:off x="3359784" y="4498986"/>
            <a:ext cx="1195957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Gambaran</a:t>
            </a:r>
            <a:r>
              <a:rPr lang="en-US" sz="18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Umum</a:t>
            </a:r>
            <a:endParaRPr sz="18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8" name="Google Shape;1238;p42"/>
          <p:cNvSpPr/>
          <p:nvPr/>
        </p:nvSpPr>
        <p:spPr>
          <a:xfrm>
            <a:off x="3395921" y="4976133"/>
            <a:ext cx="1159821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0" name="Google Shape;1240;p42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42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42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770;p34">
            <a:hlinkClick r:id="rId6" action="ppaction://hlinksldjump"/>
            <a:extLst>
              <a:ext uri="{FF2B5EF4-FFF2-40B4-BE49-F238E27FC236}">
                <a16:creationId xmlns:a16="http://schemas.microsoft.com/office/drawing/2014/main" id="{4250BDAC-163F-439C-8A4F-877CDA50998D}"/>
              </a:ext>
            </a:extLst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D84E30FF-7606-4BF7-9087-D5AAE64DA8C3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C035E02-B0B1-476C-9D99-9B8A81B947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46" name="Google Shape;769;p34">
            <a:hlinkClick r:id="rId3" action="ppaction://hlinksldjump"/>
            <a:extLst>
              <a:ext uri="{FF2B5EF4-FFF2-40B4-BE49-F238E27FC236}">
                <a16:creationId xmlns:a16="http://schemas.microsoft.com/office/drawing/2014/main" id="{0F405A28-49AB-471F-B59A-73408340F11D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C612C7F-1DC4-4428-A9F3-C3970CC92D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48" name="Google Shape;768;p34">
            <a:hlinkClick r:id="rId9" action="ppaction://hlinksldjump"/>
            <a:extLst>
              <a:ext uri="{FF2B5EF4-FFF2-40B4-BE49-F238E27FC236}">
                <a16:creationId xmlns:a16="http://schemas.microsoft.com/office/drawing/2014/main" id="{F9785812-2247-4E5E-8102-F148BEF3053F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AF0CBD-CDF8-45BB-9C2C-DD5D52D666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9319" y="199296"/>
            <a:ext cx="6551368" cy="435885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A815913-95D5-4BA2-9BA2-33DD71619BF7}"/>
              </a:ext>
            </a:extLst>
          </p:cNvPr>
          <p:cNvSpPr/>
          <p:nvPr/>
        </p:nvSpPr>
        <p:spPr>
          <a:xfrm>
            <a:off x="7475001" y="1663809"/>
            <a:ext cx="1436612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Total :</a:t>
            </a:r>
          </a:p>
          <a:p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dirty="0" err="1">
                <a:latin typeface="Times New Roman" panose="02020603050405020304" pitchFamily="18" charset="0"/>
              </a:rPr>
              <a:t>Rumah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Sakit</a:t>
            </a:r>
            <a:r>
              <a:rPr lang="en-US" dirty="0">
                <a:latin typeface="Times New Roman" panose="02020603050405020304" pitchFamily="18" charset="0"/>
              </a:rPr>
              <a:t> : 11</a:t>
            </a:r>
          </a:p>
          <a:p>
            <a:r>
              <a:rPr lang="en-US" dirty="0">
                <a:latin typeface="Times New Roman" panose="02020603050405020304" pitchFamily="18" charset="0"/>
              </a:rPr>
              <a:t>RS </a:t>
            </a:r>
            <a:r>
              <a:rPr lang="en-US" dirty="0" err="1">
                <a:latin typeface="Times New Roman" panose="02020603050405020304" pitchFamily="18" charset="0"/>
              </a:rPr>
              <a:t>Bersalin</a:t>
            </a:r>
            <a:r>
              <a:rPr lang="en-US" dirty="0">
                <a:latin typeface="Times New Roman" panose="02020603050405020304" pitchFamily="18" charset="0"/>
              </a:rPr>
              <a:t> : 11</a:t>
            </a:r>
          </a:p>
          <a:p>
            <a:r>
              <a:rPr lang="en-US" dirty="0" err="1">
                <a:latin typeface="Times New Roman" panose="02020603050405020304" pitchFamily="18" charset="0"/>
              </a:rPr>
              <a:t>Poli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Klinik</a:t>
            </a:r>
            <a:r>
              <a:rPr lang="en-US" dirty="0">
                <a:latin typeface="Times New Roman" panose="02020603050405020304" pitchFamily="18" charset="0"/>
              </a:rPr>
              <a:t> : 50</a:t>
            </a:r>
          </a:p>
          <a:p>
            <a:r>
              <a:rPr lang="en-US" dirty="0" err="1">
                <a:latin typeface="Times New Roman" panose="02020603050405020304" pitchFamily="18" charset="0"/>
              </a:rPr>
              <a:t>Puskesmas</a:t>
            </a:r>
            <a:r>
              <a:rPr lang="en-US" dirty="0">
                <a:latin typeface="Times New Roman" panose="02020603050405020304" pitchFamily="18" charset="0"/>
              </a:rPr>
              <a:t> : 30</a:t>
            </a:r>
          </a:p>
          <a:p>
            <a:r>
              <a:rPr lang="en-US" dirty="0">
                <a:latin typeface="Times New Roman" panose="02020603050405020304" pitchFamily="18" charset="0"/>
              </a:rPr>
              <a:t>P. </a:t>
            </a:r>
            <a:r>
              <a:rPr lang="en-US" dirty="0" err="1">
                <a:latin typeface="Times New Roman" panose="02020603050405020304" pitchFamily="18" charset="0"/>
              </a:rPr>
              <a:t>Pembantu</a:t>
            </a:r>
            <a:r>
              <a:rPr lang="en-US" dirty="0">
                <a:latin typeface="Times New Roman" panose="02020603050405020304" pitchFamily="18" charset="0"/>
              </a:rPr>
              <a:t> : 47</a:t>
            </a:r>
          </a:p>
          <a:p>
            <a:r>
              <a:rPr lang="en-US" dirty="0" err="1">
                <a:latin typeface="Times New Roman" panose="02020603050405020304" pitchFamily="18" charset="0"/>
              </a:rPr>
              <a:t>Apotek</a:t>
            </a:r>
            <a:r>
              <a:rPr lang="en-US" dirty="0">
                <a:latin typeface="Times New Roman" panose="02020603050405020304" pitchFamily="18" charset="0"/>
              </a:rPr>
              <a:t> : 84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148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42">
            <a:hlinkClick r:id="rId3" action="ppaction://hlinksldjump"/>
          </p:cNvPr>
          <p:cNvSpPr txBox="1"/>
          <p:nvPr/>
        </p:nvSpPr>
        <p:spPr>
          <a:xfrm>
            <a:off x="2987574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7" name="Google Shape;1237;p42"/>
          <p:cNvSpPr txBox="1"/>
          <p:nvPr/>
        </p:nvSpPr>
        <p:spPr>
          <a:xfrm>
            <a:off x="3359784" y="4498986"/>
            <a:ext cx="1195957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Gambaran</a:t>
            </a:r>
            <a:r>
              <a:rPr lang="en-US" sz="18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Umum</a:t>
            </a:r>
            <a:endParaRPr sz="18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8" name="Google Shape;1238;p42"/>
          <p:cNvSpPr/>
          <p:nvPr/>
        </p:nvSpPr>
        <p:spPr>
          <a:xfrm>
            <a:off x="3395921" y="4976133"/>
            <a:ext cx="1159821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0" name="Google Shape;1240;p42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42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42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770;p34">
            <a:hlinkClick r:id="rId6" action="ppaction://hlinksldjump"/>
            <a:extLst>
              <a:ext uri="{FF2B5EF4-FFF2-40B4-BE49-F238E27FC236}">
                <a16:creationId xmlns:a16="http://schemas.microsoft.com/office/drawing/2014/main" id="{4250BDAC-163F-439C-8A4F-877CDA50998D}"/>
              </a:ext>
            </a:extLst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D84E30FF-7606-4BF7-9087-D5AAE64DA8C3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C035E02-B0B1-476C-9D99-9B8A81B947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46" name="Google Shape;769;p34">
            <a:hlinkClick r:id="rId3" action="ppaction://hlinksldjump"/>
            <a:extLst>
              <a:ext uri="{FF2B5EF4-FFF2-40B4-BE49-F238E27FC236}">
                <a16:creationId xmlns:a16="http://schemas.microsoft.com/office/drawing/2014/main" id="{0F405A28-49AB-471F-B59A-73408340F11D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C612C7F-1DC4-4428-A9F3-C3970CC92D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48" name="Google Shape;768;p34">
            <a:hlinkClick r:id="rId9" action="ppaction://hlinksldjump"/>
            <a:extLst>
              <a:ext uri="{FF2B5EF4-FFF2-40B4-BE49-F238E27FC236}">
                <a16:creationId xmlns:a16="http://schemas.microsoft.com/office/drawing/2014/main" id="{F9785812-2247-4E5E-8102-F148BEF3053F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83DD61-D1BB-46F4-8294-E52DB85600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4819" y="188710"/>
            <a:ext cx="6403281" cy="436944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02E2E01-25F6-4437-89E3-D81965A7A0A9}"/>
              </a:ext>
            </a:extLst>
          </p:cNvPr>
          <p:cNvSpPr/>
          <p:nvPr/>
        </p:nvSpPr>
        <p:spPr>
          <a:xfrm>
            <a:off x="7475001" y="1663809"/>
            <a:ext cx="1391728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Total :</a:t>
            </a:r>
          </a:p>
          <a:p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Masjid : 731</a:t>
            </a:r>
          </a:p>
          <a:p>
            <a:r>
              <a:rPr lang="en-US" dirty="0" err="1">
                <a:latin typeface="Times New Roman" panose="02020603050405020304" pitchFamily="18" charset="0"/>
              </a:rPr>
              <a:t>Musholla</a:t>
            </a:r>
            <a:r>
              <a:rPr lang="en-US" dirty="0">
                <a:latin typeface="Times New Roman" panose="02020603050405020304" pitchFamily="18" charset="0"/>
              </a:rPr>
              <a:t> : 817</a:t>
            </a:r>
          </a:p>
          <a:p>
            <a:r>
              <a:rPr lang="en-US" dirty="0" err="1">
                <a:latin typeface="Times New Roman" panose="02020603050405020304" pitchFamily="18" charset="0"/>
              </a:rPr>
              <a:t>Gereja</a:t>
            </a:r>
            <a:r>
              <a:rPr lang="en-US" dirty="0">
                <a:latin typeface="Times New Roman" panose="02020603050405020304" pitchFamily="18" charset="0"/>
              </a:rPr>
              <a:t> : 15</a:t>
            </a:r>
          </a:p>
          <a:p>
            <a:r>
              <a:rPr lang="en-US" dirty="0">
                <a:latin typeface="Times New Roman" panose="02020603050405020304" pitchFamily="18" charset="0"/>
              </a:rPr>
              <a:t>G. </a:t>
            </a:r>
            <a:r>
              <a:rPr lang="en-US" dirty="0" err="1">
                <a:latin typeface="Times New Roman" panose="02020603050405020304" pitchFamily="18" charset="0"/>
              </a:rPr>
              <a:t>Protestan</a:t>
            </a:r>
            <a:r>
              <a:rPr lang="en-US" dirty="0">
                <a:latin typeface="Times New Roman" panose="02020603050405020304" pitchFamily="18" charset="0"/>
              </a:rPr>
              <a:t> : 22</a:t>
            </a:r>
          </a:p>
          <a:p>
            <a:r>
              <a:rPr lang="en-US" dirty="0">
                <a:latin typeface="Times New Roman" panose="02020603050405020304" pitchFamily="18" charset="0"/>
              </a:rPr>
              <a:t>G. </a:t>
            </a:r>
            <a:r>
              <a:rPr lang="en-US" dirty="0" err="1">
                <a:latin typeface="Times New Roman" panose="02020603050405020304" pitchFamily="18" charset="0"/>
              </a:rPr>
              <a:t>Katholik</a:t>
            </a:r>
            <a:r>
              <a:rPr lang="en-US" dirty="0">
                <a:latin typeface="Times New Roman" panose="02020603050405020304" pitchFamily="18" charset="0"/>
              </a:rPr>
              <a:t> : 7</a:t>
            </a:r>
          </a:p>
          <a:p>
            <a:r>
              <a:rPr lang="en-US" dirty="0">
                <a:latin typeface="Times New Roman" panose="02020603050405020304" pitchFamily="18" charset="0"/>
              </a:rPr>
              <a:t>Vihara : 18</a:t>
            </a:r>
          </a:p>
          <a:p>
            <a:r>
              <a:rPr lang="en-US" dirty="0">
                <a:latin typeface="Times New Roman" panose="02020603050405020304" pitchFamily="18" charset="0"/>
              </a:rPr>
              <a:t>Pura : 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680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4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i-FI" sz="1800" dirty="0"/>
              <a:t>Sarana Perdagangan dan Niaga Kota Bandar Lampung</a:t>
            </a:r>
            <a:endParaRPr sz="1800" dirty="0"/>
          </a:p>
        </p:txBody>
      </p:sp>
      <p:sp>
        <p:nvSpPr>
          <p:cNvPr id="1222" name="Google Shape;1222;p42">
            <a:hlinkClick r:id="rId3" action="ppaction://hlinksldjump"/>
          </p:cNvPr>
          <p:cNvSpPr txBox="1"/>
          <p:nvPr/>
        </p:nvSpPr>
        <p:spPr>
          <a:xfrm>
            <a:off x="2987574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7" name="Google Shape;1237;p42"/>
          <p:cNvSpPr txBox="1"/>
          <p:nvPr/>
        </p:nvSpPr>
        <p:spPr>
          <a:xfrm>
            <a:off x="3359784" y="4498986"/>
            <a:ext cx="1195957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Gambaran</a:t>
            </a:r>
            <a:r>
              <a:rPr lang="en-US" sz="18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Umum</a:t>
            </a:r>
            <a:endParaRPr sz="18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8" name="Google Shape;1238;p42"/>
          <p:cNvSpPr/>
          <p:nvPr/>
        </p:nvSpPr>
        <p:spPr>
          <a:xfrm>
            <a:off x="3395921" y="4976133"/>
            <a:ext cx="1159821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0" name="Google Shape;1240;p42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42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42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770;p34">
            <a:hlinkClick r:id="rId6" action="ppaction://hlinksldjump"/>
            <a:extLst>
              <a:ext uri="{FF2B5EF4-FFF2-40B4-BE49-F238E27FC236}">
                <a16:creationId xmlns:a16="http://schemas.microsoft.com/office/drawing/2014/main" id="{4250BDAC-163F-439C-8A4F-877CDA50998D}"/>
              </a:ext>
            </a:extLst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D84E30FF-7606-4BF7-9087-D5AAE64DA8C3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C035E02-B0B1-476C-9D99-9B8A81B947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46" name="Google Shape;769;p34">
            <a:hlinkClick r:id="rId3" action="ppaction://hlinksldjump"/>
            <a:extLst>
              <a:ext uri="{FF2B5EF4-FFF2-40B4-BE49-F238E27FC236}">
                <a16:creationId xmlns:a16="http://schemas.microsoft.com/office/drawing/2014/main" id="{0F405A28-49AB-471F-B59A-73408340F11D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C612C7F-1DC4-4428-A9F3-C3970CC92D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477" y="4317839"/>
            <a:ext cx="746342" cy="884642"/>
          </a:xfrm>
          <a:prstGeom prst="rect">
            <a:avLst/>
          </a:prstGeom>
        </p:spPr>
      </p:pic>
      <p:sp>
        <p:nvSpPr>
          <p:cNvPr id="48" name="Google Shape;768;p34">
            <a:hlinkClick r:id="rId9" action="ppaction://hlinksldjump"/>
            <a:extLst>
              <a:ext uri="{FF2B5EF4-FFF2-40B4-BE49-F238E27FC236}">
                <a16:creationId xmlns:a16="http://schemas.microsoft.com/office/drawing/2014/main" id="{F9785812-2247-4E5E-8102-F148BEF3053F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DFB817-ED9B-4846-BE1A-316AE19582A8}"/>
              </a:ext>
            </a:extLst>
          </p:cNvPr>
          <p:cNvSpPr/>
          <p:nvPr/>
        </p:nvSpPr>
        <p:spPr>
          <a:xfrm>
            <a:off x="2035925" y="844749"/>
            <a:ext cx="50721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Persebaran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Sarana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Perdagangan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Tradisional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Kota Bandar Lampung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4A16D93-22C7-466C-8C2B-6806644B7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691267"/>
              </p:ext>
            </p:extLst>
          </p:nvPr>
        </p:nvGraphicFramePr>
        <p:xfrm>
          <a:off x="366789" y="1152526"/>
          <a:ext cx="3338272" cy="3178374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{622570D0-A7FD-45C4-9C3A-187E027F667F}</a:tableStyleId>
              </a:tblPr>
              <a:tblGrid>
                <a:gridCol w="260679">
                  <a:extLst>
                    <a:ext uri="{9D8B030D-6E8A-4147-A177-3AD203B41FA5}">
                      <a16:colId xmlns:a16="http://schemas.microsoft.com/office/drawing/2014/main" val="2636842403"/>
                    </a:ext>
                  </a:extLst>
                </a:gridCol>
                <a:gridCol w="1006066">
                  <a:extLst>
                    <a:ext uri="{9D8B030D-6E8A-4147-A177-3AD203B41FA5}">
                      <a16:colId xmlns:a16="http://schemas.microsoft.com/office/drawing/2014/main" val="1680967740"/>
                    </a:ext>
                  </a:extLst>
                </a:gridCol>
                <a:gridCol w="987053">
                  <a:extLst>
                    <a:ext uri="{9D8B030D-6E8A-4147-A177-3AD203B41FA5}">
                      <a16:colId xmlns:a16="http://schemas.microsoft.com/office/drawing/2014/main" val="424551716"/>
                    </a:ext>
                  </a:extLst>
                </a:gridCol>
                <a:gridCol w="1084474">
                  <a:extLst>
                    <a:ext uri="{9D8B030D-6E8A-4147-A177-3AD203B41FA5}">
                      <a16:colId xmlns:a16="http://schemas.microsoft.com/office/drawing/2014/main" val="243269796"/>
                    </a:ext>
                  </a:extLst>
                </a:gridCol>
              </a:tblGrid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20">
                          <a:effectLst/>
                        </a:rPr>
                        <a:t>No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20">
                          <a:effectLst/>
                        </a:rPr>
                        <a:t>Nama Pasar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20">
                          <a:effectLst/>
                        </a:rPr>
                        <a:t>Lokasi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20">
                          <a:effectLst/>
                        </a:rPr>
                        <a:t>Kecamatan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16056831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1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Pasar Bawah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Jl. Pemuda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Enggal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894186594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2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Pasar Tugu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Jl. Hayam Wuruk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Tanjung Karang Timur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1475094257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3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Pasar Wayhalim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 dirty="0">
                          <a:effectLst/>
                        </a:rPr>
                        <a:t>Jl. Rajabasa Raya</a:t>
                      </a:r>
                      <a:endParaRPr lang="en-US" sz="8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Kedaton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381024301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4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Pasar Baru/SMEP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Jl. Batu Sangkar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Tanjung Karang Pusat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176012837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5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Pasar Pasir Gintung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Jl. Pisang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 dirty="0">
                          <a:effectLst/>
                        </a:rPr>
                        <a:t>Tanjung Karang Pusat</a:t>
                      </a:r>
                      <a:endParaRPr lang="en-US" sz="8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1380096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6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Pasar Tamin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Jl. Tamin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Tanjung Karang Pusat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580779207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7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Pasar Gudang Lelang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Jl. Ikan Bawal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Bumi Waras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1792309126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8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Pasar Cimeng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Jl. Hasyim ashari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Teluk Betung Barat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169792054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9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Pasar Ambon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 dirty="0">
                          <a:effectLst/>
                        </a:rPr>
                        <a:t>Jl. RE. Martadinata</a:t>
                      </a:r>
                      <a:endParaRPr lang="en-US" sz="8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Teluk Betung Barat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3486510882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10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Pasar Kangkung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Jl. Hasanudin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Teluk Betung Selatan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1021929500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11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Pasar Panjang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Jl. Yos Sudarso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Panjang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2889745347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12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Pasar Tani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Jl. Melati Kemiling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Kemiling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2113867129"/>
                  </a:ext>
                </a:extLst>
              </a:tr>
              <a:tr h="480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13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Pasar Terminal Kemiling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Jl. Imam Bonjol Kemiling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Kemiling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293696004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14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Pasar Bambu Kuning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Jl. Imam Bonjol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Tanjung Karang Pusat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3276754525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15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Pasar Way Kandis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Jl. Ratu Dibalau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Tanjung Senang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3514131848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16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Pasar Rajabasa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Jl. Kapt. Abdul Haq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 dirty="0">
                          <a:effectLst/>
                        </a:rPr>
                        <a:t>Rajabasa</a:t>
                      </a:r>
                      <a:endParaRPr lang="en-US" sz="8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1251464525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E22FB4F-950C-423F-B600-94EBD89CB2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474195"/>
              </p:ext>
            </p:extLst>
          </p:nvPr>
        </p:nvGraphicFramePr>
        <p:xfrm>
          <a:off x="3918405" y="1164142"/>
          <a:ext cx="3679640" cy="140716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{622570D0-A7FD-45C4-9C3A-187E027F667F}</a:tableStyleId>
              </a:tblPr>
              <a:tblGrid>
                <a:gridCol w="260679">
                  <a:extLst>
                    <a:ext uri="{9D8B030D-6E8A-4147-A177-3AD203B41FA5}">
                      <a16:colId xmlns:a16="http://schemas.microsoft.com/office/drawing/2014/main" val="2636842403"/>
                    </a:ext>
                  </a:extLst>
                </a:gridCol>
                <a:gridCol w="1312836">
                  <a:extLst>
                    <a:ext uri="{9D8B030D-6E8A-4147-A177-3AD203B41FA5}">
                      <a16:colId xmlns:a16="http://schemas.microsoft.com/office/drawing/2014/main" val="1680967740"/>
                    </a:ext>
                  </a:extLst>
                </a:gridCol>
                <a:gridCol w="1443990">
                  <a:extLst>
                    <a:ext uri="{9D8B030D-6E8A-4147-A177-3AD203B41FA5}">
                      <a16:colId xmlns:a16="http://schemas.microsoft.com/office/drawing/2014/main" val="424551716"/>
                    </a:ext>
                  </a:extLst>
                </a:gridCol>
                <a:gridCol w="662135">
                  <a:extLst>
                    <a:ext uri="{9D8B030D-6E8A-4147-A177-3AD203B41FA5}">
                      <a16:colId xmlns:a16="http://schemas.microsoft.com/office/drawing/2014/main" val="243269796"/>
                    </a:ext>
                  </a:extLst>
                </a:gridCol>
              </a:tblGrid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No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Nama Pasar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Lokasi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 err="1">
                          <a:effectLst/>
                        </a:rPr>
                        <a:t>Kecamatan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160568315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EE46210-EC9D-43F8-BDB8-06AAE0AA2A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93654"/>
              </p:ext>
            </p:extLst>
          </p:nvPr>
        </p:nvGraphicFramePr>
        <p:xfrm>
          <a:off x="3918405" y="1295097"/>
          <a:ext cx="3671846" cy="3192272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{622570D0-A7FD-45C4-9C3A-187E027F667F}</a:tableStyleId>
              </a:tblPr>
              <a:tblGrid>
                <a:gridCol w="260127">
                  <a:extLst>
                    <a:ext uri="{9D8B030D-6E8A-4147-A177-3AD203B41FA5}">
                      <a16:colId xmlns:a16="http://schemas.microsoft.com/office/drawing/2014/main" val="1482708165"/>
                    </a:ext>
                  </a:extLst>
                </a:gridCol>
                <a:gridCol w="1311639">
                  <a:extLst>
                    <a:ext uri="{9D8B030D-6E8A-4147-A177-3AD203B41FA5}">
                      <a16:colId xmlns:a16="http://schemas.microsoft.com/office/drawing/2014/main" val="4138870611"/>
                    </a:ext>
                  </a:extLst>
                </a:gridCol>
                <a:gridCol w="1441938">
                  <a:extLst>
                    <a:ext uri="{9D8B030D-6E8A-4147-A177-3AD203B41FA5}">
                      <a16:colId xmlns:a16="http://schemas.microsoft.com/office/drawing/2014/main" val="421195598"/>
                    </a:ext>
                  </a:extLst>
                </a:gridCol>
                <a:gridCol w="658142">
                  <a:extLst>
                    <a:ext uri="{9D8B030D-6E8A-4147-A177-3AD203B41FA5}">
                      <a16:colId xmlns:a16="http://schemas.microsoft.com/office/drawing/2014/main" val="266634937"/>
                    </a:ext>
                  </a:extLst>
                </a:gridCol>
              </a:tblGrid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17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Pasar Korpri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Komp. Korpri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Sukarame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3101175457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18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 dirty="0">
                          <a:effectLst/>
                        </a:rPr>
                        <a:t>Pasar Untung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Jl. Untung suropati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Labuhan Ratu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3335615350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19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Pasar Koga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Jl. Teuku Umar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Kedaton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257606835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20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Pasar Perum Batara Unila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 dirty="0">
                          <a:effectLst/>
                        </a:rPr>
                        <a:t>Jl. Kapt. Abdul Haq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Rajabasa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642205805"/>
                  </a:ext>
                </a:extLst>
              </a:tr>
              <a:tr h="480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21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 dirty="0">
                          <a:effectLst/>
                        </a:rPr>
                        <a:t>Pasar Tempel Way Halim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Lingkungan IV Perum Way Halim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Kedaton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214410753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22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Pasar Labuhan Dalam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Jl. Ki Madja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Kedaton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1397290429"/>
                  </a:ext>
                </a:extLst>
              </a:tr>
              <a:tr h="480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23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Pasar Tempel Gotong Royong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Jl Wolter Monginsidi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Rajabasa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1633343520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24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Pasar Tempel Besi Tua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Jl. Sukarno Hatta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Teluk Betung Utara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379985970"/>
                  </a:ext>
                </a:extLst>
              </a:tr>
              <a:tr h="480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25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Pasar Tempel Terminal Rajabasa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Jl. Kapt. Abdul Haq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 dirty="0">
                          <a:effectLst/>
                        </a:rPr>
                        <a:t>Rajabasa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2076489978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26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Pasar Tempel Way Dadi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Jl. Pembangunan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 dirty="0">
                          <a:effectLst/>
                        </a:rPr>
                        <a:t>Way Dadi Sukarame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1209532230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27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Pasar Tempel Way Kandis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Jl. Ratu Dibalau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 dirty="0">
                          <a:effectLst/>
                        </a:rPr>
                        <a:t>Tanjung Senang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2450308549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28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Pasar Tempel Pulau Damar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Jl. Pulau Damar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 dirty="0">
                          <a:effectLst/>
                        </a:rPr>
                        <a:t>Sukarame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386458070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29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Pasar Tempel Stasiun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Jl. Untung Surapati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 dirty="0">
                          <a:effectLst/>
                        </a:rPr>
                        <a:t>Labuhan Ratu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1708242430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30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Pasar Tempel Cahaya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Jl. Urip Sumarjo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 dirty="0">
                          <a:effectLst/>
                        </a:rPr>
                        <a:t>Way Halim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2582210722"/>
                  </a:ext>
                </a:extLst>
              </a:tr>
              <a:tr h="480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31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Pasar Tempel Campang Raya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Campang Raya, Sukabumi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 dirty="0">
                          <a:effectLst/>
                        </a:rPr>
                        <a:t>Sukabumi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45781897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32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Pasar Tempel Depan SLB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Jl. Beringin Raya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 dirty="0">
                          <a:effectLst/>
                        </a:rPr>
                        <a:t>Kemiling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3127500329"/>
                  </a:ext>
                </a:extLst>
              </a:tr>
              <a:tr h="480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 dirty="0">
                          <a:effectLst/>
                        </a:rPr>
                        <a:t>33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 dirty="0">
                          <a:effectLst/>
                        </a:rPr>
                        <a:t>Pasar Tempel Depan POM Bensin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 dirty="0">
                          <a:effectLst/>
                        </a:rPr>
                        <a:t>Jl. Beringin Raya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 dirty="0">
                          <a:effectLst/>
                        </a:rPr>
                        <a:t>Kemiling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2997402655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7AF54293-B229-4D8B-A091-C3D3C3565EAF}"/>
              </a:ext>
            </a:extLst>
          </p:cNvPr>
          <p:cNvSpPr/>
          <p:nvPr/>
        </p:nvSpPr>
        <p:spPr>
          <a:xfrm>
            <a:off x="7648355" y="2252283"/>
            <a:ext cx="1393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ea typeface="Calibri" panose="020F0502020204030204" pitchFamily="34" charset="0"/>
              </a:rPr>
              <a:t>Total : </a:t>
            </a:r>
            <a:r>
              <a:rPr lang="fi-FI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33 Pasar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939256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4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i-FI" sz="1800" dirty="0"/>
              <a:t>Sarana Perdagangan dan Niaga Kota Bandar Lampung</a:t>
            </a:r>
            <a:endParaRPr sz="1800" dirty="0"/>
          </a:p>
        </p:txBody>
      </p:sp>
      <p:sp>
        <p:nvSpPr>
          <p:cNvPr id="1222" name="Google Shape;1222;p42">
            <a:hlinkClick r:id="rId3" action="ppaction://hlinksldjump"/>
          </p:cNvPr>
          <p:cNvSpPr txBox="1"/>
          <p:nvPr/>
        </p:nvSpPr>
        <p:spPr>
          <a:xfrm>
            <a:off x="2987574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7" name="Google Shape;1237;p42"/>
          <p:cNvSpPr txBox="1"/>
          <p:nvPr/>
        </p:nvSpPr>
        <p:spPr>
          <a:xfrm>
            <a:off x="3359784" y="4498986"/>
            <a:ext cx="1195957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Gambaran</a:t>
            </a:r>
            <a:r>
              <a:rPr lang="en-US" sz="18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Umum</a:t>
            </a:r>
            <a:endParaRPr sz="18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8" name="Google Shape;1238;p42"/>
          <p:cNvSpPr/>
          <p:nvPr/>
        </p:nvSpPr>
        <p:spPr>
          <a:xfrm>
            <a:off x="3395921" y="4976133"/>
            <a:ext cx="1159821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0" name="Google Shape;1240;p42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42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42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770;p34">
            <a:hlinkClick r:id="rId6" action="ppaction://hlinksldjump"/>
            <a:extLst>
              <a:ext uri="{FF2B5EF4-FFF2-40B4-BE49-F238E27FC236}">
                <a16:creationId xmlns:a16="http://schemas.microsoft.com/office/drawing/2014/main" id="{4250BDAC-163F-439C-8A4F-877CDA50998D}"/>
              </a:ext>
            </a:extLst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D84E30FF-7606-4BF7-9087-D5AAE64DA8C3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C035E02-B0B1-476C-9D99-9B8A81B947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46" name="Google Shape;769;p34">
            <a:hlinkClick r:id="rId3" action="ppaction://hlinksldjump"/>
            <a:extLst>
              <a:ext uri="{FF2B5EF4-FFF2-40B4-BE49-F238E27FC236}">
                <a16:creationId xmlns:a16="http://schemas.microsoft.com/office/drawing/2014/main" id="{0F405A28-49AB-471F-B59A-73408340F11D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C612C7F-1DC4-4428-A9F3-C3970CC92D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48" name="Google Shape;768;p34">
            <a:hlinkClick r:id="rId9" action="ppaction://hlinksldjump"/>
            <a:extLst>
              <a:ext uri="{FF2B5EF4-FFF2-40B4-BE49-F238E27FC236}">
                <a16:creationId xmlns:a16="http://schemas.microsoft.com/office/drawing/2014/main" id="{F9785812-2247-4E5E-8102-F148BEF3053F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DFB817-ED9B-4846-BE1A-316AE19582A8}"/>
              </a:ext>
            </a:extLst>
          </p:cNvPr>
          <p:cNvSpPr/>
          <p:nvPr/>
        </p:nvSpPr>
        <p:spPr>
          <a:xfrm>
            <a:off x="2035925" y="844749"/>
            <a:ext cx="50721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>
                <a:latin typeface="Times New Roman" panose="02020603050405020304" pitchFamily="18" charset="0"/>
                <a:ea typeface="Calibri" panose="020F0502020204030204" pitchFamily="34" charset="0"/>
              </a:rPr>
              <a:t>Persebaran Sarana Perdagangan Modern Kota Bandar Lampung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FDF280F-7CFD-45D2-A46D-81177DE9B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660091"/>
              </p:ext>
            </p:extLst>
          </p:nvPr>
        </p:nvGraphicFramePr>
        <p:xfrm>
          <a:off x="661184" y="1159561"/>
          <a:ext cx="3559124" cy="3078734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52141">
                  <a:extLst>
                    <a:ext uri="{9D8B030D-6E8A-4147-A177-3AD203B41FA5}">
                      <a16:colId xmlns:a16="http://schemas.microsoft.com/office/drawing/2014/main" val="3520332873"/>
                    </a:ext>
                  </a:extLst>
                </a:gridCol>
                <a:gridCol w="1208658">
                  <a:extLst>
                    <a:ext uri="{9D8B030D-6E8A-4147-A177-3AD203B41FA5}">
                      <a16:colId xmlns:a16="http://schemas.microsoft.com/office/drawing/2014/main" val="4092623278"/>
                    </a:ext>
                  </a:extLst>
                </a:gridCol>
                <a:gridCol w="2098325">
                  <a:extLst>
                    <a:ext uri="{9D8B030D-6E8A-4147-A177-3AD203B41FA5}">
                      <a16:colId xmlns:a16="http://schemas.microsoft.com/office/drawing/2014/main" val="3498611678"/>
                    </a:ext>
                  </a:extLst>
                </a:gridCol>
              </a:tblGrid>
              <a:tr h="521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No</a:t>
                      </a: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Nama Pasar Modern</a:t>
                      </a: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Lokasi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5525414"/>
                  </a:ext>
                </a:extLst>
              </a:tr>
              <a:tr h="521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Central Plaza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Kartini, Tanjung Karang Pusat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8602525"/>
                  </a:ext>
                </a:extLst>
              </a:tr>
              <a:tr h="521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Mall Kartini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Kartini, Tanjung Karang Pusat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966635"/>
                  </a:ext>
                </a:extLst>
              </a:tr>
              <a:tr h="521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Chandra Tanjung Karang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Hayam Wuruk, Tanjung Karang Timur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961382"/>
                  </a:ext>
                </a:extLst>
              </a:tr>
              <a:tr h="521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Chandra Teluk Betung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Ikan Bawal, Teluk Betung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6546973"/>
                  </a:ext>
                </a:extLst>
              </a:tr>
              <a:tr h="521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Gelael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Jendral Sudirman, Tanjung Karang Pusat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245038"/>
                  </a:ext>
                </a:extLst>
              </a:tr>
              <a:tr h="521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6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Ramayana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Raden Intan, Tanjung Karang Pusat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386786"/>
                  </a:ext>
                </a:extLst>
              </a:tr>
              <a:tr h="521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7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Simpur Center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Katamso, Tanjung Karang Pusat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1292028"/>
                  </a:ext>
                </a:extLst>
              </a:tr>
              <a:tr h="521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8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Lotus Plaza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Raden Intan, Tanjung Karang Pusat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2465415"/>
                  </a:ext>
                </a:extLst>
              </a:tr>
              <a:tr h="521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9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Ramayana/C'plaz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Z.A. Pagar Alam, Rajabasa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9540378"/>
                  </a:ext>
                </a:extLst>
              </a:tr>
              <a:tr h="521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Bambu Kuning Square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Tanjung Karang Pusat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4493965"/>
                  </a:ext>
                </a:extLst>
              </a:tr>
              <a:tr h="521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Cosmo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M. Noor, Tanjung Karang Pusat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7080699"/>
                  </a:ext>
                </a:extLst>
              </a:tr>
              <a:tr h="521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12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Cosmo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Teuku Umar, Kedaton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683824"/>
                  </a:ext>
                </a:extLst>
              </a:tr>
              <a:tr h="521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Fitrinof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Z.A. Pagar Alam, Labuhan Ratu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748677"/>
                  </a:ext>
                </a:extLst>
              </a:tr>
              <a:tr h="521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14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Fitrinof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Bundaran Rajabasa, Rajabasa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6244546"/>
                  </a:ext>
                </a:extLst>
              </a:tr>
              <a:tr h="521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15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Fitrinof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Pangeran Tirtayasa, Sukabumi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0534907"/>
                  </a:ext>
                </a:extLst>
              </a:tr>
              <a:tr h="521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16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Super Indo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Kartini, Tanjung Karang Pusat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19583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614431E-4983-4806-9F89-9A4AD9063E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890452"/>
              </p:ext>
            </p:extLst>
          </p:nvPr>
        </p:nvGraphicFramePr>
        <p:xfrm>
          <a:off x="4393232" y="1159561"/>
          <a:ext cx="3559124" cy="3078734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52141">
                  <a:extLst>
                    <a:ext uri="{9D8B030D-6E8A-4147-A177-3AD203B41FA5}">
                      <a16:colId xmlns:a16="http://schemas.microsoft.com/office/drawing/2014/main" val="4085606779"/>
                    </a:ext>
                  </a:extLst>
                </a:gridCol>
                <a:gridCol w="1208658">
                  <a:extLst>
                    <a:ext uri="{9D8B030D-6E8A-4147-A177-3AD203B41FA5}">
                      <a16:colId xmlns:a16="http://schemas.microsoft.com/office/drawing/2014/main" val="3352313054"/>
                    </a:ext>
                  </a:extLst>
                </a:gridCol>
                <a:gridCol w="2098325">
                  <a:extLst>
                    <a:ext uri="{9D8B030D-6E8A-4147-A177-3AD203B41FA5}">
                      <a16:colId xmlns:a16="http://schemas.microsoft.com/office/drawing/2014/main" val="1617907928"/>
                    </a:ext>
                  </a:extLst>
                </a:gridCol>
              </a:tblGrid>
              <a:tr h="795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No</a:t>
                      </a: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Nama Pasar Modern</a:t>
                      </a: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Lokasi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1570112"/>
                  </a:ext>
                </a:extLst>
              </a:tr>
              <a:tr h="795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17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Super Indo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Teuku Cik Ditiro, Kemiling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5902058"/>
                  </a:ext>
                </a:extLst>
              </a:tr>
              <a:tr h="795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18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Giant Kedaton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Z.A. Pagar Alam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3622396"/>
                  </a:ext>
                </a:extLst>
              </a:tr>
              <a:tr h="795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19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Mall Bumi Kedaton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Abidin Pagar Alam, kedaton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2515587"/>
                  </a:ext>
                </a:extLst>
              </a:tr>
              <a:tr h="795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Chandra Antasari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P. Anatasari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499290"/>
                  </a:ext>
                </a:extLst>
              </a:tr>
              <a:tr h="795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Transmart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Sultan Agung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340787"/>
                  </a:ext>
                </a:extLst>
              </a:tr>
              <a:tr h="795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22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Surya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Kemiling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2431807"/>
                  </a:ext>
                </a:extLst>
              </a:tr>
              <a:tr h="795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Surya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Z.A. Pagar Alam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4165540"/>
                  </a:ext>
                </a:extLst>
              </a:tr>
              <a:tr h="795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24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Surya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P. Tirtayasa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687538"/>
                  </a:ext>
                </a:extLst>
              </a:tr>
              <a:tr h="795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25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Surya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Hendro Suratmin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1846366"/>
                  </a:ext>
                </a:extLst>
              </a:tr>
              <a:tr h="795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26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Surya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Ridwan Rais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5994284"/>
                  </a:ext>
                </a:extLst>
              </a:tr>
              <a:tr h="795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27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Surya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Hayam Wuruk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3487764"/>
                  </a:ext>
                </a:extLst>
              </a:tr>
              <a:tr h="795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28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Depo Bangunan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Soekarno Hatta, Sukarame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8218055"/>
                  </a:ext>
                </a:extLst>
              </a:tr>
              <a:tr h="795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29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Mitra 10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Rajabasa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871543"/>
                  </a:ext>
                </a:extLst>
              </a:tr>
              <a:tr h="795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Informa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Sudirman, Enggal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5061211"/>
                  </a:ext>
                </a:extLst>
              </a:tr>
              <a:tr h="795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Informa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Sultan Agung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5395635"/>
                  </a:ext>
                </a:extLst>
              </a:tr>
              <a:tr h="795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32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Indogrosir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Soekarno Hatta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5145746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4E561D75-0B07-4543-B872-E2BE14CE58B2}"/>
              </a:ext>
            </a:extLst>
          </p:cNvPr>
          <p:cNvSpPr/>
          <p:nvPr/>
        </p:nvSpPr>
        <p:spPr>
          <a:xfrm>
            <a:off x="7894539" y="2252283"/>
            <a:ext cx="1393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ea typeface="Calibri" panose="020F0502020204030204" pitchFamily="34" charset="0"/>
              </a:rPr>
              <a:t>Total : </a:t>
            </a:r>
            <a:r>
              <a:rPr lang="fi-FI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32 Pasar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92594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4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i-FI" sz="1800" dirty="0"/>
              <a:t>Sarana Kebudayaan dan Rekreasi Kota Bandar Lampung</a:t>
            </a:r>
            <a:endParaRPr sz="1800" dirty="0"/>
          </a:p>
        </p:txBody>
      </p:sp>
      <p:sp>
        <p:nvSpPr>
          <p:cNvPr id="1222" name="Google Shape;1222;p42">
            <a:hlinkClick r:id="rId3" action="ppaction://hlinksldjump"/>
          </p:cNvPr>
          <p:cNvSpPr txBox="1"/>
          <p:nvPr/>
        </p:nvSpPr>
        <p:spPr>
          <a:xfrm>
            <a:off x="2987574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7" name="Google Shape;1237;p42"/>
          <p:cNvSpPr txBox="1"/>
          <p:nvPr/>
        </p:nvSpPr>
        <p:spPr>
          <a:xfrm>
            <a:off x="3359784" y="4498986"/>
            <a:ext cx="1195957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Gambaran</a:t>
            </a:r>
            <a:r>
              <a:rPr lang="en-US" sz="18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Umum</a:t>
            </a:r>
            <a:endParaRPr sz="18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8" name="Google Shape;1238;p42"/>
          <p:cNvSpPr/>
          <p:nvPr/>
        </p:nvSpPr>
        <p:spPr>
          <a:xfrm>
            <a:off x="3395921" y="4976133"/>
            <a:ext cx="1159821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0" name="Google Shape;1240;p42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42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42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770;p34">
            <a:hlinkClick r:id="rId6" action="ppaction://hlinksldjump"/>
            <a:extLst>
              <a:ext uri="{FF2B5EF4-FFF2-40B4-BE49-F238E27FC236}">
                <a16:creationId xmlns:a16="http://schemas.microsoft.com/office/drawing/2014/main" id="{4250BDAC-163F-439C-8A4F-877CDA50998D}"/>
              </a:ext>
            </a:extLst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D84E30FF-7606-4BF7-9087-D5AAE64DA8C3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C035E02-B0B1-476C-9D99-9B8A81B947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46" name="Google Shape;769;p34">
            <a:hlinkClick r:id="rId3" action="ppaction://hlinksldjump"/>
            <a:extLst>
              <a:ext uri="{FF2B5EF4-FFF2-40B4-BE49-F238E27FC236}">
                <a16:creationId xmlns:a16="http://schemas.microsoft.com/office/drawing/2014/main" id="{0F405A28-49AB-471F-B59A-73408340F11D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C612C7F-1DC4-4428-A9F3-C3970CC92D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48" name="Google Shape;768;p34">
            <a:hlinkClick r:id="rId9" action="ppaction://hlinksldjump"/>
            <a:extLst>
              <a:ext uri="{FF2B5EF4-FFF2-40B4-BE49-F238E27FC236}">
                <a16:creationId xmlns:a16="http://schemas.microsoft.com/office/drawing/2014/main" id="{F9785812-2247-4E5E-8102-F148BEF3053F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075AB98-AAA7-4FBB-94C0-7000701CB6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998450"/>
              </p:ext>
            </p:extLst>
          </p:nvPr>
        </p:nvGraphicFramePr>
        <p:xfrm>
          <a:off x="713225" y="985928"/>
          <a:ext cx="1679517" cy="3078734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80073">
                  <a:extLst>
                    <a:ext uri="{9D8B030D-6E8A-4147-A177-3AD203B41FA5}">
                      <a16:colId xmlns:a16="http://schemas.microsoft.com/office/drawing/2014/main" val="237307939"/>
                    </a:ext>
                  </a:extLst>
                </a:gridCol>
                <a:gridCol w="1499444">
                  <a:extLst>
                    <a:ext uri="{9D8B030D-6E8A-4147-A177-3AD203B41FA5}">
                      <a16:colId xmlns:a16="http://schemas.microsoft.com/office/drawing/2014/main" val="30315317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No</a:t>
                      </a: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Nama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Tempat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Rekreasi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6170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Teluk Lampung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08606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Puncak Sukadanaham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73208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Hutan Raya Wan Abdurahman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66295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Objek Wisata Alam Batu Putu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7008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Taman Wisata Lembah Hijau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7215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6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Wira Garden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2161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7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Pantai Duta Wisata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3080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8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Pantai Puri Gading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036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9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Pantai Tirtayasa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2956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Pulau Kubur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2804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Pulau Pasaran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8225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12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Sumur Putri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561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Taman Wisata Bumi Kedaton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9821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14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Camp 91 Kedaung Outbound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57284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15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Camp Restu Bumi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55771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16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Duta GS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4274321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325B01-965F-4B03-B873-826498B3F4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564548"/>
              </p:ext>
            </p:extLst>
          </p:nvPr>
        </p:nvGraphicFramePr>
        <p:xfrm>
          <a:off x="4354999" y="994574"/>
          <a:ext cx="2144274" cy="2222500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69954">
                  <a:extLst>
                    <a:ext uri="{9D8B030D-6E8A-4147-A177-3AD203B41FA5}">
                      <a16:colId xmlns:a16="http://schemas.microsoft.com/office/drawing/2014/main" val="739274162"/>
                    </a:ext>
                  </a:extLst>
                </a:gridCol>
                <a:gridCol w="1874320">
                  <a:extLst>
                    <a:ext uri="{9D8B030D-6E8A-4147-A177-3AD203B41FA5}">
                      <a16:colId xmlns:a16="http://schemas.microsoft.com/office/drawing/2014/main" val="32753628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No</a:t>
                      </a: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Nama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Tempat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Rekreasi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613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31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Pura Way Lunik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7272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32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Monumen Krakatau (Taman Dipangga)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3479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33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Museum Lampung“Ruwa Jurai”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2547438"/>
                  </a:ext>
                </a:extLst>
              </a:tr>
              <a:tr h="3796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34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Anjungan Lampung, Way Halim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12044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35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Rumah Adat Lampung Dalom Olok Gading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12846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36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Taman Budaya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884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37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Lamban Balak Kedatun Keagungan Lampung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4297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38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Lapangan Golf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354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39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Pasar Tradisional Bambu Kuning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773855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5BC11D6-52DF-434F-8408-715ABE09A0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674916"/>
              </p:ext>
            </p:extLst>
          </p:nvPr>
        </p:nvGraphicFramePr>
        <p:xfrm>
          <a:off x="2534112" y="985928"/>
          <a:ext cx="1679517" cy="3128010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80073">
                  <a:extLst>
                    <a:ext uri="{9D8B030D-6E8A-4147-A177-3AD203B41FA5}">
                      <a16:colId xmlns:a16="http://schemas.microsoft.com/office/drawing/2014/main" val="1405666602"/>
                    </a:ext>
                  </a:extLst>
                </a:gridCol>
                <a:gridCol w="1499444">
                  <a:extLst>
                    <a:ext uri="{9D8B030D-6E8A-4147-A177-3AD203B41FA5}">
                      <a16:colId xmlns:a16="http://schemas.microsoft.com/office/drawing/2014/main" val="32591292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No</a:t>
                      </a: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Nama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Tempat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Rekreasi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9184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17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Kampung De Berow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19565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18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Situs Keratuan Dibalaw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95360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19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Reservoir PDAM Way Rilau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4366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20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Jembatan Beton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03330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21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Pembangkit Listrik Tenaga Diesel ( PLTD ) Peninggalan Belanda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29557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22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Stasiun Kereta Api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4205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23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Rumah Adat Jajar Intan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881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24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Gereja Marturia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21036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25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Perkantoran PTPN VII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45359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26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Bunker Peninggalan Jepang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70582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27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Goa Jajar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4213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28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Goa Cepit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90973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29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Kelanteng Vihara Thay Hin Bio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1494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30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Masjid Tua Al-Anwar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758654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71D97BD-5F47-406F-8CF9-CC91D1250D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610727"/>
              </p:ext>
            </p:extLst>
          </p:nvPr>
        </p:nvGraphicFramePr>
        <p:xfrm>
          <a:off x="6751208" y="985928"/>
          <a:ext cx="1679517" cy="2946908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11443">
                  <a:extLst>
                    <a:ext uri="{9D8B030D-6E8A-4147-A177-3AD203B41FA5}">
                      <a16:colId xmlns:a16="http://schemas.microsoft.com/office/drawing/2014/main" val="3171874561"/>
                    </a:ext>
                  </a:extLst>
                </a:gridCol>
                <a:gridCol w="1468074">
                  <a:extLst>
                    <a:ext uri="{9D8B030D-6E8A-4147-A177-3AD203B41FA5}">
                      <a16:colId xmlns:a16="http://schemas.microsoft.com/office/drawing/2014/main" val="28657677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No</a:t>
                      </a: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Nama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Tempat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Rekreasi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68305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46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Mall Bumi Kedaton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0087143"/>
                  </a:ext>
                </a:extLst>
              </a:tr>
              <a:tr h="3796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47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Pusat Hiburan Malam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Sepanjang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teluk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lampung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5830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48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Pusat Manisan Lampung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0510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49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Taman Lesehan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3731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50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Taman Santap Malam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00106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51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Taman Kupu-kupu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78230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52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Pelabuhan Panjang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43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53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Water Boom Citra Garden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1187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54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Puncak Mas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1112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55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Camp 91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39178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56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Alung Pool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3496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57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Taman Rekreasi Tirtayasa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002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58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PT. SUKSES CIPTA GRIYA LESTARI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2900659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A88503C-1383-4BDF-AD6E-22F2F2E7C0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784523"/>
              </p:ext>
            </p:extLst>
          </p:nvPr>
        </p:nvGraphicFramePr>
        <p:xfrm>
          <a:off x="4354999" y="3217074"/>
          <a:ext cx="2144274" cy="1086612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69954">
                  <a:extLst>
                    <a:ext uri="{9D8B030D-6E8A-4147-A177-3AD203B41FA5}">
                      <a16:colId xmlns:a16="http://schemas.microsoft.com/office/drawing/2014/main" val="2369067116"/>
                    </a:ext>
                  </a:extLst>
                </a:gridCol>
                <a:gridCol w="1874320">
                  <a:extLst>
                    <a:ext uri="{9D8B030D-6E8A-4147-A177-3AD203B41FA5}">
                      <a16:colId xmlns:a16="http://schemas.microsoft.com/office/drawing/2014/main" val="177772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40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Central Plaza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236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41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Mall Kartini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2351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42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Ramayana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2381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43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Plaza Lotus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3122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44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Simpur Center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68078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45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Chandra Superstore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1983692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560DE799-14CA-40C9-A729-083227112B07}"/>
              </a:ext>
            </a:extLst>
          </p:cNvPr>
          <p:cNvSpPr/>
          <p:nvPr/>
        </p:nvSpPr>
        <p:spPr>
          <a:xfrm>
            <a:off x="6751208" y="4026687"/>
            <a:ext cx="20059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ea typeface="Calibri" panose="020F0502020204030204" pitchFamily="34" charset="0"/>
              </a:rPr>
              <a:t>Total : </a:t>
            </a:r>
            <a:r>
              <a:rPr lang="fi-FI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58 Tempat Rekreasi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49987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4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i-FI" sz="1400" dirty="0"/>
              <a:t>Sarana Ruang Terbuka, Taman dan Lapangan Kota Bandar Lampung</a:t>
            </a:r>
            <a:endParaRPr sz="1400" dirty="0"/>
          </a:p>
        </p:txBody>
      </p:sp>
      <p:pic>
        <p:nvPicPr>
          <p:cNvPr id="1240" name="Google Shape;1240;p42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42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42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8D85048-C635-4C94-9852-DA04F85F5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75744"/>
              </p:ext>
            </p:extLst>
          </p:nvPr>
        </p:nvGraphicFramePr>
        <p:xfrm>
          <a:off x="1074111" y="1494872"/>
          <a:ext cx="6903064" cy="2194375"/>
        </p:xfrm>
        <a:graphic>
          <a:graphicData uri="http://schemas.openxmlformats.org/drawingml/2006/table">
            <a:tbl>
              <a:tblPr firstRow="1" firstCol="1" bandRow="1"/>
              <a:tblGrid>
                <a:gridCol w="3451532">
                  <a:extLst>
                    <a:ext uri="{9D8B030D-6E8A-4147-A177-3AD203B41FA5}">
                      <a16:colId xmlns:a16="http://schemas.microsoft.com/office/drawing/2014/main" val="2080618777"/>
                    </a:ext>
                  </a:extLst>
                </a:gridCol>
                <a:gridCol w="3451532">
                  <a:extLst>
                    <a:ext uri="{9D8B030D-6E8A-4147-A177-3AD203B41FA5}">
                      <a16:colId xmlns:a16="http://schemas.microsoft.com/office/drawing/2014/main" val="331804864"/>
                    </a:ext>
                  </a:extLst>
                </a:gridCol>
              </a:tblGrid>
              <a:tr h="438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Nama Ruang Terbuka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Kecamatan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964071"/>
                  </a:ext>
                </a:extLst>
              </a:tr>
              <a:tr h="43887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PKOR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Way Halim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0494028"/>
                  </a:ext>
                </a:extLst>
              </a:tr>
              <a:tr h="43887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Taman Gajah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Enggal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926160"/>
                  </a:ext>
                </a:extLst>
              </a:tr>
              <a:tr h="43887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Lapangan Kalpataru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Kemiling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9489440"/>
                  </a:ext>
                </a:extLst>
              </a:tr>
              <a:tr h="43887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Taman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Dwipangga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Teluk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Betung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Selatan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5626470"/>
                  </a:ext>
                </a:extLst>
              </a:tr>
            </a:tbl>
          </a:graphicData>
        </a:graphic>
      </p:graphicFrame>
      <p:sp>
        <p:nvSpPr>
          <p:cNvPr id="22" name="Google Shape;1222;p42">
            <a:hlinkClick r:id="rId5" action="ppaction://hlinksldjump"/>
            <a:extLst>
              <a:ext uri="{FF2B5EF4-FFF2-40B4-BE49-F238E27FC236}">
                <a16:creationId xmlns:a16="http://schemas.microsoft.com/office/drawing/2014/main" id="{B654DF8A-A2D9-48B2-BF03-EEA417F10B17}"/>
              </a:ext>
            </a:extLst>
          </p:cNvPr>
          <p:cNvSpPr txBox="1"/>
          <p:nvPr/>
        </p:nvSpPr>
        <p:spPr>
          <a:xfrm>
            <a:off x="2987574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" name="Google Shape;1237;p42">
            <a:extLst>
              <a:ext uri="{FF2B5EF4-FFF2-40B4-BE49-F238E27FC236}">
                <a16:creationId xmlns:a16="http://schemas.microsoft.com/office/drawing/2014/main" id="{319D5AF7-5A15-47E2-B29B-42140F5250AD}"/>
              </a:ext>
            </a:extLst>
          </p:cNvPr>
          <p:cNvSpPr txBox="1"/>
          <p:nvPr/>
        </p:nvSpPr>
        <p:spPr>
          <a:xfrm>
            <a:off x="3359784" y="4498986"/>
            <a:ext cx="1195957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Gambaran</a:t>
            </a:r>
            <a:r>
              <a:rPr lang="en-US" sz="18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Umum</a:t>
            </a:r>
            <a:endParaRPr sz="18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" name="Google Shape;1238;p42">
            <a:extLst>
              <a:ext uri="{FF2B5EF4-FFF2-40B4-BE49-F238E27FC236}">
                <a16:creationId xmlns:a16="http://schemas.microsoft.com/office/drawing/2014/main" id="{66850D04-8D2E-49AE-8996-0962010DD642}"/>
              </a:ext>
            </a:extLst>
          </p:cNvPr>
          <p:cNvSpPr/>
          <p:nvPr/>
        </p:nvSpPr>
        <p:spPr>
          <a:xfrm>
            <a:off x="3395921" y="4976133"/>
            <a:ext cx="1159821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770;p34">
            <a:hlinkClick r:id="rId6" action="ppaction://hlinksldjump"/>
            <a:extLst>
              <a:ext uri="{FF2B5EF4-FFF2-40B4-BE49-F238E27FC236}">
                <a16:creationId xmlns:a16="http://schemas.microsoft.com/office/drawing/2014/main" id="{4900F2FC-8EF7-4B81-B950-8F3A7F66C3EC}"/>
              </a:ext>
            </a:extLst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B453A9FC-0699-4BF5-9F25-D3C28D6BE897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385FAF8-A695-4268-B587-2750BAE264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28" name="Google Shape;769;p34">
            <a:hlinkClick r:id="rId5" action="ppaction://hlinksldjump"/>
            <a:extLst>
              <a:ext uri="{FF2B5EF4-FFF2-40B4-BE49-F238E27FC236}">
                <a16:creationId xmlns:a16="http://schemas.microsoft.com/office/drawing/2014/main" id="{638CE4EC-8615-49D8-A946-AB931A9DEC3B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98B7905-7AA1-4269-8D72-33C997A10F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30" name="Google Shape;768;p34">
            <a:hlinkClick r:id="rId9" action="ppaction://hlinksldjump"/>
            <a:extLst>
              <a:ext uri="{FF2B5EF4-FFF2-40B4-BE49-F238E27FC236}">
                <a16:creationId xmlns:a16="http://schemas.microsoft.com/office/drawing/2014/main" id="{2FED9A0C-1B01-4D9F-B07F-8DE991CCCD63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6829806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5086F-0A1E-4426-8373-75CE5547EB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7474" y="1408075"/>
            <a:ext cx="8146783" cy="1745700"/>
          </a:xfrm>
        </p:spPr>
        <p:txBody>
          <a:bodyPr/>
          <a:lstStyle/>
          <a:p>
            <a:pPr algn="ctr"/>
            <a:r>
              <a:rPr lang="en-US" dirty="0" err="1"/>
              <a:t>Analisis</a:t>
            </a:r>
            <a:r>
              <a:rPr lang="en-US" dirty="0"/>
              <a:t> dan </a:t>
            </a:r>
            <a:r>
              <a:rPr lang="en-US" dirty="0" err="1"/>
              <a:t>Pembahasan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68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FEC1B-AD06-410A-959B-0C36A1EE7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2140182"/>
            <a:ext cx="7717500" cy="572700"/>
          </a:xfrm>
        </p:spPr>
        <p:txBody>
          <a:bodyPr/>
          <a:lstStyle/>
          <a:p>
            <a:r>
              <a:rPr lang="en-US" dirty="0" err="1"/>
              <a:t>Pendahaluan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33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0" name="Google Shape;1440;p46"/>
          <p:cNvGrpSpPr/>
          <p:nvPr/>
        </p:nvGrpSpPr>
        <p:grpSpPr>
          <a:xfrm>
            <a:off x="3281538" y="470975"/>
            <a:ext cx="4587960" cy="3712375"/>
            <a:chOff x="3281538" y="470975"/>
            <a:chExt cx="4587960" cy="3712375"/>
          </a:xfrm>
        </p:grpSpPr>
        <p:sp>
          <p:nvSpPr>
            <p:cNvPr id="1441" name="Google Shape;1441;p46"/>
            <p:cNvSpPr/>
            <p:nvPr/>
          </p:nvSpPr>
          <p:spPr>
            <a:xfrm>
              <a:off x="6871698" y="3185550"/>
              <a:ext cx="997800" cy="997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3281538" y="470975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46"/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46"/>
          <p:cNvSpPr txBox="1"/>
          <p:nvPr/>
        </p:nvSpPr>
        <p:spPr>
          <a:xfrm>
            <a:off x="3777211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6" name="Google Shape;1476;p46"/>
          <p:cNvSpPr txBox="1"/>
          <p:nvPr/>
        </p:nvSpPr>
        <p:spPr>
          <a:xfrm>
            <a:off x="4555479" y="4498986"/>
            <a:ext cx="1159821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lang="en-US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7" name="Google Shape;1477;p46"/>
          <p:cNvSpPr/>
          <p:nvPr/>
        </p:nvSpPr>
        <p:spPr>
          <a:xfrm>
            <a:off x="4555215" y="4973320"/>
            <a:ext cx="1159821" cy="485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8" name="Google Shape;1478;p46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46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209;p42">
            <a:extLst>
              <a:ext uri="{FF2B5EF4-FFF2-40B4-BE49-F238E27FC236}">
                <a16:creationId xmlns:a16="http://schemas.microsoft.com/office/drawing/2014/main" id="{9B55FDA0-FEA9-44BD-9640-1F5FBC2BB401}"/>
              </a:ext>
            </a:extLst>
          </p:cNvPr>
          <p:cNvSpPr txBox="1">
            <a:spLocks/>
          </p:cNvSpPr>
          <p:nvPr/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en-US" sz="2000" dirty="0" err="1"/>
              <a:t>Preseden</a:t>
            </a:r>
            <a:r>
              <a:rPr lang="en-US" sz="2000" dirty="0"/>
              <a:t> </a:t>
            </a:r>
            <a:r>
              <a:rPr lang="en-US" sz="2000" dirty="0" err="1"/>
              <a:t>Konsep</a:t>
            </a:r>
            <a:r>
              <a:rPr lang="en-US" sz="2000" dirty="0"/>
              <a:t> </a:t>
            </a:r>
            <a:r>
              <a:rPr lang="en-US" sz="2000" dirty="0" err="1"/>
              <a:t>Sarana</a:t>
            </a:r>
            <a:r>
              <a:rPr lang="en-US" sz="2000" dirty="0"/>
              <a:t> </a:t>
            </a:r>
            <a:r>
              <a:rPr lang="en-US" sz="2000" dirty="0" err="1"/>
              <a:t>Pemerintahan</a:t>
            </a:r>
            <a:r>
              <a:rPr lang="en-US" sz="2000" dirty="0"/>
              <a:t> </a:t>
            </a:r>
            <a:r>
              <a:rPr lang="en-US" sz="2000" dirty="0" err="1"/>
              <a:t>cerdas</a:t>
            </a:r>
            <a:endParaRPr lang="en-US" sz="2000" dirty="0"/>
          </a:p>
        </p:txBody>
      </p:sp>
      <p:sp>
        <p:nvSpPr>
          <p:cNvPr id="60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DAE0B40F-F01A-45BF-AFAE-B10D1C6F3929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26D4810-1C76-4174-B928-B7ABE9851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62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398691A2-03D1-4D02-900B-1D38393961D9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A432F4D-E5D2-41DE-A41B-D2E3A51C69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64" name="Google Shape;768;p34">
            <a:hlinkClick r:id="rId8" action="ppaction://hlinksldjump"/>
            <a:extLst>
              <a:ext uri="{FF2B5EF4-FFF2-40B4-BE49-F238E27FC236}">
                <a16:creationId xmlns:a16="http://schemas.microsoft.com/office/drawing/2014/main" id="{57AD4EDF-471D-4C70-9CDF-D8EF05736072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4C5D126B-C330-4A65-B824-E092E7437737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99374E-BDF2-432F-B050-6D18599D93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916" y="890427"/>
            <a:ext cx="2038447" cy="15107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40BAC0-19C5-45AD-A93B-CE2879ECF8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26984" y="919933"/>
            <a:ext cx="2489982" cy="14812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DFE417-47DD-4085-96FE-A28C8F3EC8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08911" y="890427"/>
            <a:ext cx="2221814" cy="1513826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E0C08F2-C63C-4530-AD4D-241F004E95A5}"/>
              </a:ext>
            </a:extLst>
          </p:cNvPr>
          <p:cNvSpPr/>
          <p:nvPr/>
        </p:nvSpPr>
        <p:spPr>
          <a:xfrm>
            <a:off x="713224" y="3638064"/>
            <a:ext cx="7696216" cy="83497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1" indent="0" algn="just"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0" lvl="0" indent="0" algn="just">
              <a:buClr>
                <a:schemeClr val="dk1"/>
              </a:buClr>
              <a:buSzPts val="1100"/>
              <a:buNone/>
            </a:pPr>
            <a:r>
              <a:rPr lang="en-US" dirty="0" err="1"/>
              <a:t>Sintesa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:</a:t>
            </a:r>
          </a:p>
          <a:p>
            <a:pPr marL="0" lvl="0" indent="0" algn="just">
              <a:buClr>
                <a:schemeClr val="dk1"/>
              </a:buClr>
              <a:buSzPts val="1100"/>
              <a:buNone/>
            </a:pPr>
            <a:r>
              <a:rPr lang="en-US" dirty="0" err="1"/>
              <a:t>Perpaduan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London Data Store, Talk London, dan e-</a:t>
            </a:r>
            <a:r>
              <a:rPr lang="en-US" dirty="0" err="1"/>
              <a:t>Goverment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di </a:t>
            </a:r>
            <a:r>
              <a:rPr lang="en-US" dirty="0" err="1"/>
              <a:t>kota</a:t>
            </a:r>
            <a:r>
              <a:rPr lang="en-US" dirty="0"/>
              <a:t> Vienna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memudahkan</a:t>
            </a:r>
            <a:r>
              <a:rPr lang="en-US" dirty="0"/>
              <a:t> </a:t>
            </a:r>
            <a:r>
              <a:rPr lang="en-US" dirty="0" err="1"/>
              <a:t>masyarakat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berinteraksi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pemerintah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memudahkan</a:t>
            </a:r>
            <a:r>
              <a:rPr lang="en-US" dirty="0"/>
              <a:t> </a:t>
            </a:r>
            <a:r>
              <a:rPr lang="en-US" dirty="0" err="1"/>
              <a:t>masyakat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dirty="0" err="1"/>
              <a:t>pelayanan</a:t>
            </a:r>
            <a:r>
              <a:rPr lang="en-US" dirty="0"/>
              <a:t> </a:t>
            </a:r>
            <a:r>
              <a:rPr lang="en-US" dirty="0" err="1"/>
              <a:t>umum</a:t>
            </a:r>
            <a:r>
              <a:rPr lang="en-US" dirty="0"/>
              <a:t>.</a:t>
            </a:r>
          </a:p>
          <a:p>
            <a:pPr algn="ctr"/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EB8FC3C-3554-4903-8872-C434D28FD4F8}"/>
              </a:ext>
            </a:extLst>
          </p:cNvPr>
          <p:cNvSpPr/>
          <p:nvPr/>
        </p:nvSpPr>
        <p:spPr>
          <a:xfrm>
            <a:off x="713224" y="2652577"/>
            <a:ext cx="1759710" cy="33129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London Data Store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9966919-463D-4303-B473-96FA1C6044A4}"/>
              </a:ext>
            </a:extLst>
          </p:cNvPr>
          <p:cNvSpPr/>
          <p:nvPr/>
        </p:nvSpPr>
        <p:spPr>
          <a:xfrm>
            <a:off x="3675360" y="2639605"/>
            <a:ext cx="1759710" cy="33129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Talk London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E234925-D73B-40DE-92DB-35272704A3D8}"/>
              </a:ext>
            </a:extLst>
          </p:cNvPr>
          <p:cNvSpPr/>
          <p:nvPr/>
        </p:nvSpPr>
        <p:spPr>
          <a:xfrm>
            <a:off x="6671066" y="2652577"/>
            <a:ext cx="1759710" cy="33129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eGovernment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7ECA25-D56B-41A3-8F69-51D88919309B}"/>
              </a:ext>
            </a:extLst>
          </p:cNvPr>
          <p:cNvCxnSpPr>
            <a:cxnSpLocks/>
            <a:stCxn id="15" idx="2"/>
            <a:endCxn id="14" idx="0"/>
          </p:cNvCxnSpPr>
          <p:nvPr/>
        </p:nvCxnSpPr>
        <p:spPr>
          <a:xfrm>
            <a:off x="1593079" y="2983873"/>
            <a:ext cx="2968253" cy="654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3C7EB37-66C7-43B9-8384-9918D4A454EA}"/>
              </a:ext>
            </a:extLst>
          </p:cNvPr>
          <p:cNvCxnSpPr>
            <a:cxnSpLocks/>
            <a:stCxn id="37" idx="2"/>
            <a:endCxn id="14" idx="0"/>
          </p:cNvCxnSpPr>
          <p:nvPr/>
        </p:nvCxnSpPr>
        <p:spPr>
          <a:xfrm flipH="1">
            <a:off x="4561332" y="2983873"/>
            <a:ext cx="2989589" cy="654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FE080DE-903C-49B5-9E89-45E46F38A012}"/>
              </a:ext>
            </a:extLst>
          </p:cNvPr>
          <p:cNvCxnSpPr>
            <a:cxnSpLocks/>
            <a:stCxn id="36" idx="2"/>
            <a:endCxn id="14" idx="0"/>
          </p:cNvCxnSpPr>
          <p:nvPr/>
        </p:nvCxnSpPr>
        <p:spPr>
          <a:xfrm>
            <a:off x="4555215" y="2970901"/>
            <a:ext cx="6117" cy="667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0" name="Google Shape;1440;p46"/>
          <p:cNvGrpSpPr/>
          <p:nvPr/>
        </p:nvGrpSpPr>
        <p:grpSpPr>
          <a:xfrm>
            <a:off x="3281538" y="470975"/>
            <a:ext cx="4587960" cy="3712375"/>
            <a:chOff x="3281538" y="470975"/>
            <a:chExt cx="4587960" cy="3712375"/>
          </a:xfrm>
        </p:grpSpPr>
        <p:sp>
          <p:nvSpPr>
            <p:cNvPr id="1441" name="Google Shape;1441;p46"/>
            <p:cNvSpPr/>
            <p:nvPr/>
          </p:nvSpPr>
          <p:spPr>
            <a:xfrm>
              <a:off x="6871698" y="3185550"/>
              <a:ext cx="997800" cy="997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3281538" y="470975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46"/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46"/>
          <p:cNvSpPr txBox="1"/>
          <p:nvPr/>
        </p:nvSpPr>
        <p:spPr>
          <a:xfrm>
            <a:off x="3777211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6" name="Google Shape;1476;p46"/>
          <p:cNvSpPr txBox="1"/>
          <p:nvPr/>
        </p:nvSpPr>
        <p:spPr>
          <a:xfrm>
            <a:off x="4555479" y="4498986"/>
            <a:ext cx="1159821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lang="en-US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7" name="Google Shape;1477;p46"/>
          <p:cNvSpPr/>
          <p:nvPr/>
        </p:nvSpPr>
        <p:spPr>
          <a:xfrm>
            <a:off x="4555215" y="4973320"/>
            <a:ext cx="1159821" cy="485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8" name="Google Shape;1478;p46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46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209;p42">
            <a:extLst>
              <a:ext uri="{FF2B5EF4-FFF2-40B4-BE49-F238E27FC236}">
                <a16:creationId xmlns:a16="http://schemas.microsoft.com/office/drawing/2014/main" id="{9B55FDA0-FEA9-44BD-9640-1F5FBC2BB401}"/>
              </a:ext>
            </a:extLst>
          </p:cNvPr>
          <p:cNvSpPr txBox="1">
            <a:spLocks/>
          </p:cNvSpPr>
          <p:nvPr/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en-US" sz="1600" dirty="0" err="1"/>
              <a:t>Preseden</a:t>
            </a:r>
            <a:r>
              <a:rPr lang="en-US" sz="1600" dirty="0"/>
              <a:t> </a:t>
            </a:r>
            <a:r>
              <a:rPr lang="en-US" sz="1600" dirty="0" err="1"/>
              <a:t>Konsep</a:t>
            </a:r>
            <a:r>
              <a:rPr lang="en-US" sz="1600" dirty="0"/>
              <a:t> </a:t>
            </a:r>
            <a:r>
              <a:rPr lang="en-US" sz="1600" dirty="0" err="1"/>
              <a:t>Preseden</a:t>
            </a:r>
            <a:r>
              <a:rPr lang="en-US" sz="1600" dirty="0"/>
              <a:t> </a:t>
            </a:r>
            <a:r>
              <a:rPr lang="en-US" sz="1600" dirty="0" err="1"/>
              <a:t>Konsep</a:t>
            </a:r>
            <a:r>
              <a:rPr lang="en-US" sz="1600" dirty="0"/>
              <a:t> </a:t>
            </a:r>
            <a:r>
              <a:rPr lang="en-US" sz="1600" dirty="0" err="1"/>
              <a:t>Sarana</a:t>
            </a:r>
            <a:r>
              <a:rPr lang="en-US" sz="1600" dirty="0"/>
              <a:t> </a:t>
            </a:r>
            <a:r>
              <a:rPr lang="en-US" sz="1600" dirty="0" err="1"/>
              <a:t>Pemerintahan</a:t>
            </a:r>
            <a:r>
              <a:rPr lang="en-US" sz="1600" dirty="0"/>
              <a:t> </a:t>
            </a:r>
            <a:r>
              <a:rPr lang="en-US" sz="1600" dirty="0" err="1"/>
              <a:t>cerdas</a:t>
            </a:r>
            <a:endParaRPr lang="en-US" sz="1600" dirty="0"/>
          </a:p>
        </p:txBody>
      </p:sp>
      <p:sp>
        <p:nvSpPr>
          <p:cNvPr id="60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DAE0B40F-F01A-45BF-AFAE-B10D1C6F3929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26D4810-1C76-4174-B928-B7ABE9851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62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398691A2-03D1-4D02-900B-1D38393961D9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A432F4D-E5D2-41DE-A41B-D2E3A51C69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64" name="Google Shape;768;p34">
            <a:hlinkClick r:id="rId8" action="ppaction://hlinksldjump"/>
            <a:extLst>
              <a:ext uri="{FF2B5EF4-FFF2-40B4-BE49-F238E27FC236}">
                <a16:creationId xmlns:a16="http://schemas.microsoft.com/office/drawing/2014/main" id="{57AD4EDF-471D-4C70-9CDF-D8EF05736072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4C5D126B-C330-4A65-B824-E092E7437737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31" name="Table 3">
            <a:extLst>
              <a:ext uri="{FF2B5EF4-FFF2-40B4-BE49-F238E27FC236}">
                <a16:creationId xmlns:a16="http://schemas.microsoft.com/office/drawing/2014/main" id="{2D8AC88D-B8A2-481F-B3B6-940A5EB50F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788511"/>
              </p:ext>
            </p:extLst>
          </p:nvPr>
        </p:nvGraphicFramePr>
        <p:xfrm>
          <a:off x="706796" y="1331315"/>
          <a:ext cx="7696837" cy="2377440"/>
        </p:xfrm>
        <a:graphic>
          <a:graphicData uri="http://schemas.openxmlformats.org/drawingml/2006/table">
            <a:tbl>
              <a:tblPr firstRow="1" bandRow="1">
                <a:tableStyleId>{622570D0-A7FD-45C4-9C3A-187E027F667F}</a:tableStyleId>
              </a:tblPr>
              <a:tblGrid>
                <a:gridCol w="1397551">
                  <a:extLst>
                    <a:ext uri="{9D8B030D-6E8A-4147-A177-3AD203B41FA5}">
                      <a16:colId xmlns:a16="http://schemas.microsoft.com/office/drawing/2014/main" val="1389434976"/>
                    </a:ext>
                  </a:extLst>
                </a:gridCol>
                <a:gridCol w="998806">
                  <a:extLst>
                    <a:ext uri="{9D8B030D-6E8A-4147-A177-3AD203B41FA5}">
                      <a16:colId xmlns:a16="http://schemas.microsoft.com/office/drawing/2014/main" val="1701171458"/>
                    </a:ext>
                  </a:extLst>
                </a:gridCol>
                <a:gridCol w="2067951">
                  <a:extLst>
                    <a:ext uri="{9D8B030D-6E8A-4147-A177-3AD203B41FA5}">
                      <a16:colId xmlns:a16="http://schemas.microsoft.com/office/drawing/2014/main" val="3414429348"/>
                    </a:ext>
                  </a:extLst>
                </a:gridCol>
                <a:gridCol w="1047233">
                  <a:extLst>
                    <a:ext uri="{9D8B030D-6E8A-4147-A177-3AD203B41FA5}">
                      <a16:colId xmlns:a16="http://schemas.microsoft.com/office/drawing/2014/main" val="771726016"/>
                    </a:ext>
                  </a:extLst>
                </a:gridCol>
                <a:gridCol w="2185296">
                  <a:extLst>
                    <a:ext uri="{9D8B030D-6E8A-4147-A177-3AD203B41FA5}">
                      <a16:colId xmlns:a16="http://schemas.microsoft.com/office/drawing/2014/main" val="37293480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Indikator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London dan Vienna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Keterangan</a:t>
                      </a:r>
                      <a:r>
                        <a:rPr lang="en-US" sz="11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Kota Bandar Lampung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Keterangan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58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Kebergunaan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Aplikasi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untuk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Pelayanan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Aplikasi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ini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sangat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berguna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bagi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masyarakat</a:t>
                      </a:r>
                      <a:r>
                        <a:rPr lang="en-US" sz="1100" dirty="0"/>
                        <a:t> London dan Vienna </a:t>
                      </a:r>
                      <a:r>
                        <a:rPr lang="en-US" sz="1100" dirty="0" err="1"/>
                        <a:t>untuk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mengakses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layanan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secara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terintegrasi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Hanya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sebatas</a:t>
                      </a:r>
                      <a:r>
                        <a:rPr lang="en-US" sz="1100" dirty="0"/>
                        <a:t> website </a:t>
                      </a:r>
                      <a:r>
                        <a:rPr lang="en-US" sz="1100" dirty="0" err="1"/>
                        <a:t>pemerintah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kota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untuk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mengumpulkan</a:t>
                      </a:r>
                      <a:r>
                        <a:rPr lang="en-US" sz="1100" dirty="0"/>
                        <a:t> website-website </a:t>
                      </a:r>
                      <a:r>
                        <a:rPr lang="en-US" sz="1100" dirty="0" err="1"/>
                        <a:t>instansi</a:t>
                      </a:r>
                      <a:r>
                        <a:rPr lang="en-US" sz="1100" dirty="0"/>
                        <a:t> yang </a:t>
                      </a:r>
                      <a:r>
                        <a:rPr lang="en-US" sz="1100" dirty="0" err="1"/>
                        <a:t>ada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317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Aksesibilitas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Informasi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Aplikasi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sudah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dapat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menyediakan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informasi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terkait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informasi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pelayanan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Belum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ada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aplikasi</a:t>
                      </a:r>
                      <a:r>
                        <a:rPr lang="en-US" sz="1100" dirty="0"/>
                        <a:t> yang </a:t>
                      </a:r>
                      <a:r>
                        <a:rPr lang="en-US" sz="1100" dirty="0" err="1"/>
                        <a:t>menyediakan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informasi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dari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tiap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instansi</a:t>
                      </a:r>
                      <a:r>
                        <a:rPr lang="en-US" sz="1100" dirty="0"/>
                        <a:t> di </a:t>
                      </a:r>
                      <a:r>
                        <a:rPr lang="en-US" sz="1100" dirty="0" err="1"/>
                        <a:t>dalam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satu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aplikasi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153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Integrasi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Pelayanan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antar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Instansi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Aplikasi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sudah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dapat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menyediakan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pelayanan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antar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instansi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secara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terintegrasi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Belum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ada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aplikasi</a:t>
                      </a:r>
                      <a:r>
                        <a:rPr lang="en-US" sz="1100" dirty="0"/>
                        <a:t> yang </a:t>
                      </a:r>
                      <a:r>
                        <a:rPr lang="en-US" sz="1100" dirty="0" err="1"/>
                        <a:t>menyediakan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pelayanan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secara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terintegrasi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8153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60F4EF6-ADF2-4D34-BFB2-E28D0F0BBDCE}"/>
              </a:ext>
            </a:extLst>
          </p:cNvPr>
          <p:cNvSpPr txBox="1"/>
          <p:nvPr/>
        </p:nvSpPr>
        <p:spPr>
          <a:xfrm>
            <a:off x="954819" y="940260"/>
            <a:ext cx="74318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komparasi</a:t>
            </a:r>
            <a:r>
              <a:rPr lang="en-US" dirty="0"/>
              <a:t> </a:t>
            </a:r>
            <a:r>
              <a:rPr lang="en-US" dirty="0" err="1"/>
              <a:t>indikator</a:t>
            </a:r>
            <a:r>
              <a:rPr lang="en-US" dirty="0"/>
              <a:t> </a:t>
            </a:r>
            <a:r>
              <a:rPr lang="en-US" dirty="0" err="1"/>
              <a:t>preseden</a:t>
            </a:r>
            <a:r>
              <a:rPr lang="en-US" dirty="0"/>
              <a:t> </a:t>
            </a:r>
            <a:r>
              <a:rPr lang="en-US" dirty="0" err="1"/>
              <a:t>sarana</a:t>
            </a:r>
            <a:r>
              <a:rPr lang="en-US" dirty="0"/>
              <a:t> </a:t>
            </a:r>
            <a:r>
              <a:rPr lang="en-US" dirty="0" err="1"/>
              <a:t>pemerintahan</a:t>
            </a:r>
            <a:r>
              <a:rPr lang="en-US" dirty="0"/>
              <a:t> </a:t>
            </a:r>
            <a:r>
              <a:rPr lang="en-US" dirty="0" err="1"/>
              <a:t>cerdas</a:t>
            </a:r>
            <a:r>
              <a:rPr lang="en-US" dirty="0"/>
              <a:t> dan </a:t>
            </a:r>
            <a:r>
              <a:rPr lang="en-US" dirty="0" err="1"/>
              <a:t>kota</a:t>
            </a:r>
            <a:r>
              <a:rPr lang="en-US" dirty="0"/>
              <a:t> </a:t>
            </a:r>
            <a:r>
              <a:rPr lang="en-US" dirty="0" err="1"/>
              <a:t>bandar</a:t>
            </a:r>
            <a:r>
              <a:rPr lang="en-US" dirty="0"/>
              <a:t> </a:t>
            </a:r>
            <a:r>
              <a:rPr lang="en-US" dirty="0" err="1"/>
              <a:t>lampung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656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0" name="Google Shape;1440;p46"/>
          <p:cNvGrpSpPr/>
          <p:nvPr/>
        </p:nvGrpSpPr>
        <p:grpSpPr>
          <a:xfrm>
            <a:off x="3281538" y="470975"/>
            <a:ext cx="4587960" cy="3712375"/>
            <a:chOff x="3281538" y="470975"/>
            <a:chExt cx="4587960" cy="3712375"/>
          </a:xfrm>
        </p:grpSpPr>
        <p:sp>
          <p:nvSpPr>
            <p:cNvPr id="1441" name="Google Shape;1441;p46"/>
            <p:cNvSpPr/>
            <p:nvPr/>
          </p:nvSpPr>
          <p:spPr>
            <a:xfrm>
              <a:off x="6871698" y="3185550"/>
              <a:ext cx="997800" cy="997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3281538" y="470975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46"/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46"/>
          <p:cNvSpPr txBox="1"/>
          <p:nvPr/>
        </p:nvSpPr>
        <p:spPr>
          <a:xfrm>
            <a:off x="3777211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6" name="Google Shape;1476;p46"/>
          <p:cNvSpPr txBox="1"/>
          <p:nvPr/>
        </p:nvSpPr>
        <p:spPr>
          <a:xfrm>
            <a:off x="4555479" y="4498986"/>
            <a:ext cx="1159821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lang="en-US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7" name="Google Shape;1477;p46"/>
          <p:cNvSpPr/>
          <p:nvPr/>
        </p:nvSpPr>
        <p:spPr>
          <a:xfrm>
            <a:off x="4555215" y="4973320"/>
            <a:ext cx="1159821" cy="485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8" name="Google Shape;1478;p46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46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209;p42">
            <a:extLst>
              <a:ext uri="{FF2B5EF4-FFF2-40B4-BE49-F238E27FC236}">
                <a16:creationId xmlns:a16="http://schemas.microsoft.com/office/drawing/2014/main" id="{9B55FDA0-FEA9-44BD-9640-1F5FBC2BB401}"/>
              </a:ext>
            </a:extLst>
          </p:cNvPr>
          <p:cNvSpPr txBox="1">
            <a:spLocks/>
          </p:cNvSpPr>
          <p:nvPr/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en-US" sz="2400" dirty="0" err="1"/>
              <a:t>Preseden</a:t>
            </a:r>
            <a:r>
              <a:rPr lang="en-US" sz="2400" dirty="0"/>
              <a:t> </a:t>
            </a:r>
            <a:r>
              <a:rPr lang="en-US" sz="2400" dirty="0" err="1"/>
              <a:t>Konsep</a:t>
            </a:r>
            <a:r>
              <a:rPr lang="en-US" sz="2400" dirty="0"/>
              <a:t> </a:t>
            </a:r>
            <a:r>
              <a:rPr lang="en-US" sz="2400" dirty="0" err="1"/>
              <a:t>Sarana</a:t>
            </a:r>
            <a:r>
              <a:rPr lang="en-US" sz="2400" dirty="0"/>
              <a:t> Pendidikan </a:t>
            </a:r>
            <a:r>
              <a:rPr lang="en-US" sz="2400" dirty="0" err="1"/>
              <a:t>cerdas</a:t>
            </a:r>
            <a:endParaRPr lang="en-US" sz="2400" dirty="0"/>
          </a:p>
        </p:txBody>
      </p:sp>
      <p:sp>
        <p:nvSpPr>
          <p:cNvPr id="60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DAE0B40F-F01A-45BF-AFAE-B10D1C6F3929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26D4810-1C76-4174-B928-B7ABE9851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62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398691A2-03D1-4D02-900B-1D38393961D9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A432F4D-E5D2-41DE-A41B-D2E3A51C69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64" name="Google Shape;768;p34">
            <a:hlinkClick r:id="rId8" action="ppaction://hlinksldjump"/>
            <a:extLst>
              <a:ext uri="{FF2B5EF4-FFF2-40B4-BE49-F238E27FC236}">
                <a16:creationId xmlns:a16="http://schemas.microsoft.com/office/drawing/2014/main" id="{57AD4EDF-471D-4C70-9CDF-D8EF05736072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4C5D126B-C330-4A65-B824-E092E7437737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F4C013C-98F4-4DFE-8D24-B3875EFE864B}"/>
              </a:ext>
            </a:extLst>
          </p:cNvPr>
          <p:cNvSpPr/>
          <p:nvPr/>
        </p:nvSpPr>
        <p:spPr>
          <a:xfrm>
            <a:off x="713224" y="3620458"/>
            <a:ext cx="7716026" cy="84005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just">
              <a:buClr>
                <a:schemeClr val="dk1"/>
              </a:buClr>
              <a:buSzPts val="1100"/>
              <a:buNone/>
            </a:pPr>
            <a:r>
              <a:rPr lang="en-US" sz="1250" dirty="0" err="1"/>
              <a:t>Sintesa</a:t>
            </a:r>
            <a:r>
              <a:rPr lang="en-US" sz="1250" dirty="0"/>
              <a:t> </a:t>
            </a:r>
            <a:r>
              <a:rPr lang="en-US" sz="1250" dirty="0" err="1"/>
              <a:t>Konsep</a:t>
            </a:r>
            <a:r>
              <a:rPr lang="en-US" sz="1250" dirty="0"/>
              <a:t> :</a:t>
            </a:r>
          </a:p>
          <a:p>
            <a:pPr marL="0" lvl="0" indent="0" algn="just">
              <a:buClr>
                <a:schemeClr val="dk1"/>
              </a:buClr>
              <a:buSzPts val="1100"/>
              <a:buNone/>
            </a:pPr>
            <a:r>
              <a:rPr lang="en-US" sz="1250" dirty="0" err="1"/>
              <a:t>Menggunakan</a:t>
            </a:r>
            <a:r>
              <a:rPr lang="en-US" sz="1250" dirty="0"/>
              <a:t> system </a:t>
            </a:r>
            <a:r>
              <a:rPr lang="en-US" sz="1250" dirty="0" err="1"/>
              <a:t>pembelajaran</a:t>
            </a:r>
            <a:r>
              <a:rPr lang="en-US" sz="1250" dirty="0"/>
              <a:t> </a:t>
            </a:r>
            <a:r>
              <a:rPr lang="en-US" sz="1250" dirty="0" err="1"/>
              <a:t>secara</a:t>
            </a:r>
            <a:r>
              <a:rPr lang="en-US" sz="1250" dirty="0"/>
              <a:t> daring, </a:t>
            </a:r>
            <a:r>
              <a:rPr lang="en-US" sz="1250" dirty="0" err="1"/>
              <a:t>menyediakan</a:t>
            </a:r>
            <a:r>
              <a:rPr lang="en-US" sz="1250" dirty="0"/>
              <a:t> </a:t>
            </a:r>
            <a:r>
              <a:rPr lang="en-US" sz="1250" dirty="0" err="1"/>
              <a:t>kebutuhan</a:t>
            </a:r>
            <a:r>
              <a:rPr lang="en-US" sz="1250" dirty="0"/>
              <a:t> </a:t>
            </a:r>
            <a:r>
              <a:rPr lang="en-US" sz="1250" dirty="0" err="1"/>
              <a:t>akan</a:t>
            </a:r>
            <a:r>
              <a:rPr lang="en-US" sz="1250" dirty="0"/>
              <a:t> internet </a:t>
            </a:r>
            <a:r>
              <a:rPr lang="en-US" sz="1250" dirty="0" err="1"/>
              <a:t>disetiap</a:t>
            </a:r>
            <a:r>
              <a:rPr lang="en-US" sz="1250" dirty="0"/>
              <a:t> </a:t>
            </a:r>
            <a:r>
              <a:rPr lang="en-US" sz="1250" dirty="0" err="1"/>
              <a:t>sekolah</a:t>
            </a:r>
            <a:r>
              <a:rPr lang="en-US" sz="1250" dirty="0"/>
              <a:t> </a:t>
            </a:r>
            <a:r>
              <a:rPr lang="en-US" sz="1250" dirty="0" err="1"/>
              <a:t>serta</a:t>
            </a:r>
            <a:r>
              <a:rPr lang="en-US" sz="1250" dirty="0"/>
              <a:t> </a:t>
            </a:r>
            <a:r>
              <a:rPr lang="en-US" sz="1250" dirty="0" err="1"/>
              <a:t>tiap</a:t>
            </a:r>
            <a:r>
              <a:rPr lang="en-US" sz="1250" dirty="0"/>
              <a:t> </a:t>
            </a:r>
            <a:r>
              <a:rPr lang="en-US" sz="1250" dirty="0" err="1"/>
              <a:t>kelas</a:t>
            </a:r>
            <a:r>
              <a:rPr lang="en-US" sz="1250" dirty="0"/>
              <a:t> </a:t>
            </a:r>
            <a:r>
              <a:rPr lang="en-US" sz="1250" dirty="0" err="1"/>
              <a:t>memiliki</a:t>
            </a:r>
            <a:r>
              <a:rPr lang="en-US" sz="1250" dirty="0"/>
              <a:t> </a:t>
            </a:r>
            <a:r>
              <a:rPr lang="en-US" sz="1250" dirty="0" err="1"/>
              <a:t>alat</a:t>
            </a:r>
            <a:r>
              <a:rPr lang="en-US" sz="1250" dirty="0"/>
              <a:t> augmented reality </a:t>
            </a:r>
            <a:r>
              <a:rPr lang="en-US" sz="1250" dirty="0" err="1"/>
              <a:t>guna</a:t>
            </a:r>
            <a:r>
              <a:rPr lang="en-US" sz="1250" dirty="0"/>
              <a:t> </a:t>
            </a:r>
            <a:r>
              <a:rPr lang="en-US" sz="1250" dirty="0" err="1"/>
              <a:t>mendukung</a:t>
            </a:r>
            <a:r>
              <a:rPr lang="en-US" sz="1250" dirty="0"/>
              <a:t> </a:t>
            </a:r>
            <a:r>
              <a:rPr lang="en-US" sz="1250" dirty="0" err="1"/>
              <a:t>pembelajaran</a:t>
            </a:r>
            <a:r>
              <a:rPr lang="en-US" sz="1250" dirty="0"/>
              <a:t> di </a:t>
            </a:r>
            <a:r>
              <a:rPr lang="en-US" sz="1250" dirty="0" err="1"/>
              <a:t>dalam</a:t>
            </a:r>
            <a:r>
              <a:rPr lang="en-US" sz="1250" dirty="0"/>
              <a:t> </a:t>
            </a:r>
            <a:r>
              <a:rPr lang="en-US" sz="1250" dirty="0" err="1"/>
              <a:t>kelas</a:t>
            </a:r>
            <a:r>
              <a:rPr lang="en-US" sz="1250" dirty="0"/>
              <a:t> </a:t>
            </a:r>
            <a:r>
              <a:rPr lang="en-US" sz="1250" dirty="0" err="1"/>
              <a:t>secara</a:t>
            </a:r>
            <a:r>
              <a:rPr lang="en-US" sz="1250" dirty="0"/>
              <a:t> digital.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E77996-697A-4DE8-8DC2-BC432E4826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874" y="884750"/>
            <a:ext cx="2148260" cy="1686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75C756-E546-43AC-A7F6-248C48C4EC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47682" y="884751"/>
            <a:ext cx="2081568" cy="16869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FFDEB9-9F49-4460-B071-4B7E6796B8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51962" y="880543"/>
            <a:ext cx="2806505" cy="1756738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57BE2BB-2513-43FC-9275-99FE6B8BDF1B}"/>
              </a:ext>
            </a:extLst>
          </p:cNvPr>
          <p:cNvSpPr/>
          <p:nvPr/>
        </p:nvSpPr>
        <p:spPr>
          <a:xfrm>
            <a:off x="711874" y="2656515"/>
            <a:ext cx="1759710" cy="33129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Singapore SLS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E87D36D-C630-412A-A436-251AC302DE34}"/>
              </a:ext>
            </a:extLst>
          </p:cNvPr>
          <p:cNvSpPr/>
          <p:nvPr/>
        </p:nvSpPr>
        <p:spPr>
          <a:xfrm>
            <a:off x="3675360" y="2656515"/>
            <a:ext cx="1759710" cy="33129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Smart Campus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DE83084-A64F-4D9C-A4FB-8E12A9EC325C}"/>
              </a:ext>
            </a:extLst>
          </p:cNvPr>
          <p:cNvSpPr/>
          <p:nvPr/>
        </p:nvSpPr>
        <p:spPr>
          <a:xfrm>
            <a:off x="6669540" y="2654236"/>
            <a:ext cx="1759710" cy="33129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Digital School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9EA07C-25A4-446F-A4D6-A1B25B536A8D}"/>
              </a:ext>
            </a:extLst>
          </p:cNvPr>
          <p:cNvCxnSpPr>
            <a:stCxn id="31" idx="2"/>
            <a:endCxn id="22" idx="0"/>
          </p:cNvCxnSpPr>
          <p:nvPr/>
        </p:nvCxnSpPr>
        <p:spPr>
          <a:xfrm>
            <a:off x="1591729" y="2987811"/>
            <a:ext cx="2979508" cy="632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6F130C-3CE6-45C8-B859-FB84A5D24C5F}"/>
              </a:ext>
            </a:extLst>
          </p:cNvPr>
          <p:cNvCxnSpPr>
            <a:stCxn id="32" idx="2"/>
            <a:endCxn id="22" idx="0"/>
          </p:cNvCxnSpPr>
          <p:nvPr/>
        </p:nvCxnSpPr>
        <p:spPr>
          <a:xfrm>
            <a:off x="4555215" y="2987811"/>
            <a:ext cx="16022" cy="632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204E64-4871-4082-A89A-EAFE1526771A}"/>
              </a:ext>
            </a:extLst>
          </p:cNvPr>
          <p:cNvCxnSpPr>
            <a:stCxn id="33" idx="2"/>
            <a:endCxn id="22" idx="0"/>
          </p:cNvCxnSpPr>
          <p:nvPr/>
        </p:nvCxnSpPr>
        <p:spPr>
          <a:xfrm flipH="1">
            <a:off x="4571237" y="2985532"/>
            <a:ext cx="2978158" cy="634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5338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0" name="Google Shape;1440;p46"/>
          <p:cNvGrpSpPr/>
          <p:nvPr/>
        </p:nvGrpSpPr>
        <p:grpSpPr>
          <a:xfrm>
            <a:off x="3281538" y="470975"/>
            <a:ext cx="4587960" cy="3712375"/>
            <a:chOff x="3281538" y="470975"/>
            <a:chExt cx="4587960" cy="3712375"/>
          </a:xfrm>
        </p:grpSpPr>
        <p:sp>
          <p:nvSpPr>
            <p:cNvPr id="1441" name="Google Shape;1441;p46"/>
            <p:cNvSpPr/>
            <p:nvPr/>
          </p:nvSpPr>
          <p:spPr>
            <a:xfrm>
              <a:off x="6871698" y="3185550"/>
              <a:ext cx="997800" cy="997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3281538" y="470975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46"/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46"/>
          <p:cNvSpPr txBox="1"/>
          <p:nvPr/>
        </p:nvSpPr>
        <p:spPr>
          <a:xfrm>
            <a:off x="3777211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6" name="Google Shape;1476;p46"/>
          <p:cNvSpPr txBox="1"/>
          <p:nvPr/>
        </p:nvSpPr>
        <p:spPr>
          <a:xfrm>
            <a:off x="4555479" y="4498986"/>
            <a:ext cx="1159821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lang="en-US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7" name="Google Shape;1477;p46"/>
          <p:cNvSpPr/>
          <p:nvPr/>
        </p:nvSpPr>
        <p:spPr>
          <a:xfrm>
            <a:off x="4555215" y="4973320"/>
            <a:ext cx="1159821" cy="485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8" name="Google Shape;1478;p46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46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209;p42">
            <a:extLst>
              <a:ext uri="{FF2B5EF4-FFF2-40B4-BE49-F238E27FC236}">
                <a16:creationId xmlns:a16="http://schemas.microsoft.com/office/drawing/2014/main" id="{9B55FDA0-FEA9-44BD-9640-1F5FBC2BB401}"/>
              </a:ext>
            </a:extLst>
          </p:cNvPr>
          <p:cNvSpPr txBox="1">
            <a:spLocks/>
          </p:cNvSpPr>
          <p:nvPr/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en-US" sz="2400" dirty="0" err="1"/>
              <a:t>Preseden</a:t>
            </a:r>
            <a:r>
              <a:rPr lang="en-US" sz="2400" dirty="0"/>
              <a:t> </a:t>
            </a:r>
            <a:r>
              <a:rPr lang="en-US" sz="2400" dirty="0" err="1"/>
              <a:t>Konsep</a:t>
            </a:r>
            <a:r>
              <a:rPr lang="en-US" sz="2400" dirty="0"/>
              <a:t> </a:t>
            </a:r>
            <a:r>
              <a:rPr lang="en-US" sz="2400" dirty="0" err="1"/>
              <a:t>Sarana</a:t>
            </a:r>
            <a:r>
              <a:rPr lang="en-US" sz="2400" dirty="0"/>
              <a:t> Pendidikan </a:t>
            </a:r>
            <a:r>
              <a:rPr lang="en-US" sz="2400" dirty="0" err="1"/>
              <a:t>cerdas</a:t>
            </a:r>
            <a:endParaRPr lang="en-US" sz="2400" dirty="0"/>
          </a:p>
        </p:txBody>
      </p:sp>
      <p:sp>
        <p:nvSpPr>
          <p:cNvPr id="60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DAE0B40F-F01A-45BF-AFAE-B10D1C6F3929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26D4810-1C76-4174-B928-B7ABE9851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62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398691A2-03D1-4D02-900B-1D38393961D9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A432F4D-E5D2-41DE-A41B-D2E3A51C69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64" name="Google Shape;768;p34">
            <a:hlinkClick r:id="rId8" action="ppaction://hlinksldjump"/>
            <a:extLst>
              <a:ext uri="{FF2B5EF4-FFF2-40B4-BE49-F238E27FC236}">
                <a16:creationId xmlns:a16="http://schemas.microsoft.com/office/drawing/2014/main" id="{57AD4EDF-471D-4C70-9CDF-D8EF05736072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4C5D126B-C330-4A65-B824-E092E7437737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34" name="Table 3">
            <a:extLst>
              <a:ext uri="{FF2B5EF4-FFF2-40B4-BE49-F238E27FC236}">
                <a16:creationId xmlns:a16="http://schemas.microsoft.com/office/drawing/2014/main" id="{07F8FD4C-DA01-4351-BB74-35B17A4ED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274429"/>
              </p:ext>
            </p:extLst>
          </p:nvPr>
        </p:nvGraphicFramePr>
        <p:xfrm>
          <a:off x="893667" y="1414563"/>
          <a:ext cx="7404328" cy="2926080"/>
        </p:xfrm>
        <a:graphic>
          <a:graphicData uri="http://schemas.openxmlformats.org/drawingml/2006/table">
            <a:tbl>
              <a:tblPr firstRow="1" bandRow="1">
                <a:tableStyleId>{622570D0-A7FD-45C4-9C3A-187E027F667F}</a:tableStyleId>
              </a:tblPr>
              <a:tblGrid>
                <a:gridCol w="1375117">
                  <a:extLst>
                    <a:ext uri="{9D8B030D-6E8A-4147-A177-3AD203B41FA5}">
                      <a16:colId xmlns:a16="http://schemas.microsoft.com/office/drawing/2014/main" val="1389434976"/>
                    </a:ext>
                  </a:extLst>
                </a:gridCol>
                <a:gridCol w="1167619">
                  <a:extLst>
                    <a:ext uri="{9D8B030D-6E8A-4147-A177-3AD203B41FA5}">
                      <a16:colId xmlns:a16="http://schemas.microsoft.com/office/drawing/2014/main" val="1701171458"/>
                    </a:ext>
                  </a:extLst>
                </a:gridCol>
                <a:gridCol w="1692877">
                  <a:extLst>
                    <a:ext uri="{9D8B030D-6E8A-4147-A177-3AD203B41FA5}">
                      <a16:colId xmlns:a16="http://schemas.microsoft.com/office/drawing/2014/main" val="3414429348"/>
                    </a:ext>
                  </a:extLst>
                </a:gridCol>
                <a:gridCol w="1595077">
                  <a:extLst>
                    <a:ext uri="{9D8B030D-6E8A-4147-A177-3AD203B41FA5}">
                      <a16:colId xmlns:a16="http://schemas.microsoft.com/office/drawing/2014/main" val="771726016"/>
                    </a:ext>
                  </a:extLst>
                </a:gridCol>
                <a:gridCol w="1573638">
                  <a:extLst>
                    <a:ext uri="{9D8B030D-6E8A-4147-A177-3AD203B41FA5}">
                      <a16:colId xmlns:a16="http://schemas.microsoft.com/office/drawing/2014/main" val="37293480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Indikator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Singapura dan Vienna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Keterangan</a:t>
                      </a:r>
                      <a:r>
                        <a:rPr lang="en-US" sz="12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Kota Bandar Lampung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Keterangan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58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Kebutuhan</a:t>
                      </a:r>
                      <a:r>
                        <a:rPr lang="en-US" sz="1200" dirty="0"/>
                        <a:t> Internet di </a:t>
                      </a:r>
                      <a:r>
                        <a:rPr lang="en-US" sz="1200" dirty="0" err="1"/>
                        <a:t>setiap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sekolah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Setiap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Sekolah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Sudah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memiliki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akses</a:t>
                      </a:r>
                      <a:r>
                        <a:rPr lang="en-US" sz="1200" dirty="0"/>
                        <a:t> internet di </a:t>
                      </a:r>
                      <a:r>
                        <a:rPr lang="en-US" sz="1200" dirty="0" err="1"/>
                        <a:t>ruang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kelas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Belum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setiap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kelas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memiliki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akses</a:t>
                      </a:r>
                      <a:r>
                        <a:rPr lang="en-US" sz="1200" dirty="0"/>
                        <a:t> internet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317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Peralatan</a:t>
                      </a:r>
                      <a:r>
                        <a:rPr lang="en-US" sz="1200" dirty="0"/>
                        <a:t> digital di </a:t>
                      </a:r>
                      <a:r>
                        <a:rPr lang="en-US" sz="1200" dirty="0" err="1"/>
                        <a:t>setiap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sekolah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Setiap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kelas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sudah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memiliki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peralatan</a:t>
                      </a:r>
                      <a:r>
                        <a:rPr lang="en-US" sz="1200" dirty="0"/>
                        <a:t> digital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Belum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semua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kelas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memiliki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peralatan</a:t>
                      </a:r>
                      <a:r>
                        <a:rPr lang="en-US" sz="1200" dirty="0"/>
                        <a:t> digital </a:t>
                      </a:r>
                      <a:r>
                        <a:rPr lang="en-US" sz="1200" dirty="0" err="1"/>
                        <a:t>untuk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pembelajaran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153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Aplikasi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pendukung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pembelajaran</a:t>
                      </a:r>
                      <a:r>
                        <a:rPr lang="en-US" sz="1200" dirty="0"/>
                        <a:t> online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Sekolah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mempunyai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aplikasi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pembelajaran</a:t>
                      </a:r>
                      <a:r>
                        <a:rPr lang="en-US" sz="1200" dirty="0"/>
                        <a:t> online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Sekolah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sudah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memiliki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aplikasi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pembelajaran</a:t>
                      </a:r>
                      <a:r>
                        <a:rPr lang="en-US" sz="1200" dirty="0"/>
                        <a:t> online </a:t>
                      </a:r>
                      <a:r>
                        <a:rPr lang="en-US" sz="1200" dirty="0" err="1"/>
                        <a:t>melalui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kerjasama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dengan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pihak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ketiga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90629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ACF4E372-BE6B-439F-AB69-21A430796B70}"/>
              </a:ext>
            </a:extLst>
          </p:cNvPr>
          <p:cNvSpPr txBox="1"/>
          <p:nvPr/>
        </p:nvSpPr>
        <p:spPr>
          <a:xfrm>
            <a:off x="1017945" y="949899"/>
            <a:ext cx="72042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komparasi</a:t>
            </a:r>
            <a:r>
              <a:rPr lang="en-US" dirty="0"/>
              <a:t> </a:t>
            </a:r>
            <a:r>
              <a:rPr lang="en-US" dirty="0" err="1"/>
              <a:t>indikator</a:t>
            </a:r>
            <a:r>
              <a:rPr lang="en-US" dirty="0"/>
              <a:t> </a:t>
            </a:r>
            <a:r>
              <a:rPr lang="en-US" dirty="0" err="1"/>
              <a:t>preseden</a:t>
            </a:r>
            <a:r>
              <a:rPr lang="en-US" dirty="0"/>
              <a:t> </a:t>
            </a:r>
            <a:r>
              <a:rPr lang="en-US" dirty="0" err="1"/>
              <a:t>sarana</a:t>
            </a:r>
            <a:r>
              <a:rPr lang="en-US" dirty="0"/>
              <a:t> </a:t>
            </a:r>
            <a:r>
              <a:rPr lang="en-US" dirty="0" err="1"/>
              <a:t>pendidikan</a:t>
            </a:r>
            <a:r>
              <a:rPr lang="en-US" dirty="0"/>
              <a:t> </a:t>
            </a:r>
            <a:r>
              <a:rPr lang="en-US" dirty="0" err="1"/>
              <a:t>cerdas</a:t>
            </a:r>
            <a:r>
              <a:rPr lang="en-US" dirty="0"/>
              <a:t> dan </a:t>
            </a:r>
            <a:r>
              <a:rPr lang="en-US" dirty="0" err="1"/>
              <a:t>kota</a:t>
            </a:r>
            <a:r>
              <a:rPr lang="en-US" dirty="0"/>
              <a:t> </a:t>
            </a:r>
            <a:r>
              <a:rPr lang="en-US" dirty="0" err="1"/>
              <a:t>bandar</a:t>
            </a:r>
            <a:r>
              <a:rPr lang="en-US" dirty="0"/>
              <a:t> </a:t>
            </a:r>
            <a:r>
              <a:rPr lang="en-US" dirty="0" err="1"/>
              <a:t>lampung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937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0" name="Google Shape;1440;p46"/>
          <p:cNvGrpSpPr/>
          <p:nvPr/>
        </p:nvGrpSpPr>
        <p:grpSpPr>
          <a:xfrm>
            <a:off x="3281538" y="470975"/>
            <a:ext cx="4587960" cy="3712375"/>
            <a:chOff x="3281538" y="470975"/>
            <a:chExt cx="4587960" cy="3712375"/>
          </a:xfrm>
        </p:grpSpPr>
        <p:sp>
          <p:nvSpPr>
            <p:cNvPr id="1441" name="Google Shape;1441;p46"/>
            <p:cNvSpPr/>
            <p:nvPr/>
          </p:nvSpPr>
          <p:spPr>
            <a:xfrm>
              <a:off x="6871698" y="3185550"/>
              <a:ext cx="997800" cy="997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3281538" y="470975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46"/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46"/>
          <p:cNvSpPr txBox="1"/>
          <p:nvPr/>
        </p:nvSpPr>
        <p:spPr>
          <a:xfrm>
            <a:off x="3777211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6" name="Google Shape;1476;p46"/>
          <p:cNvSpPr txBox="1"/>
          <p:nvPr/>
        </p:nvSpPr>
        <p:spPr>
          <a:xfrm>
            <a:off x="4555479" y="4498986"/>
            <a:ext cx="1159821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lang="en-US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7" name="Google Shape;1477;p46"/>
          <p:cNvSpPr/>
          <p:nvPr/>
        </p:nvSpPr>
        <p:spPr>
          <a:xfrm>
            <a:off x="4555215" y="4973320"/>
            <a:ext cx="1159821" cy="485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8" name="Google Shape;1478;p46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46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209;p42">
            <a:extLst>
              <a:ext uri="{FF2B5EF4-FFF2-40B4-BE49-F238E27FC236}">
                <a16:creationId xmlns:a16="http://schemas.microsoft.com/office/drawing/2014/main" id="{9B55FDA0-FEA9-44BD-9640-1F5FBC2BB401}"/>
              </a:ext>
            </a:extLst>
          </p:cNvPr>
          <p:cNvSpPr txBox="1">
            <a:spLocks/>
          </p:cNvSpPr>
          <p:nvPr/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en-US" sz="2400" dirty="0" err="1"/>
              <a:t>Preseden</a:t>
            </a:r>
            <a:r>
              <a:rPr lang="en-US" sz="2400" dirty="0"/>
              <a:t> </a:t>
            </a:r>
            <a:r>
              <a:rPr lang="en-US" sz="2400" dirty="0" err="1"/>
              <a:t>Konsep</a:t>
            </a:r>
            <a:r>
              <a:rPr lang="en-US" sz="2400" dirty="0"/>
              <a:t> </a:t>
            </a:r>
            <a:r>
              <a:rPr lang="en-US" sz="2400" dirty="0" err="1"/>
              <a:t>Sarana</a:t>
            </a:r>
            <a:r>
              <a:rPr lang="en-US" sz="2400" dirty="0"/>
              <a:t> </a:t>
            </a:r>
            <a:r>
              <a:rPr lang="en-US" sz="2400" dirty="0" err="1"/>
              <a:t>Kesehatan</a:t>
            </a:r>
            <a:r>
              <a:rPr lang="en-US" sz="2400" dirty="0"/>
              <a:t> </a:t>
            </a:r>
            <a:r>
              <a:rPr lang="en-US" sz="2400" dirty="0" err="1"/>
              <a:t>cerdas</a:t>
            </a:r>
            <a:endParaRPr lang="en-US" sz="2400" dirty="0"/>
          </a:p>
        </p:txBody>
      </p:sp>
      <p:sp>
        <p:nvSpPr>
          <p:cNvPr id="60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DAE0B40F-F01A-45BF-AFAE-B10D1C6F3929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26D4810-1C76-4174-B928-B7ABE9851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62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398691A2-03D1-4D02-900B-1D38393961D9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A432F4D-E5D2-41DE-A41B-D2E3A51C69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64" name="Google Shape;768;p34">
            <a:hlinkClick r:id="rId8" action="ppaction://hlinksldjump"/>
            <a:extLst>
              <a:ext uri="{FF2B5EF4-FFF2-40B4-BE49-F238E27FC236}">
                <a16:creationId xmlns:a16="http://schemas.microsoft.com/office/drawing/2014/main" id="{57AD4EDF-471D-4C70-9CDF-D8EF05736072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4C5D126B-C330-4A65-B824-E092E7437737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7A19390-04E3-4512-BBFC-9A6074DF674E}"/>
              </a:ext>
            </a:extLst>
          </p:cNvPr>
          <p:cNvSpPr/>
          <p:nvPr/>
        </p:nvSpPr>
        <p:spPr>
          <a:xfrm>
            <a:off x="713224" y="3590854"/>
            <a:ext cx="7717499" cy="84005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just">
              <a:buClr>
                <a:schemeClr val="dk1"/>
              </a:buClr>
              <a:buSzPts val="1100"/>
              <a:buNone/>
            </a:pPr>
            <a:r>
              <a:rPr lang="en-US" sz="1250" dirty="0" err="1"/>
              <a:t>Sintesa</a:t>
            </a:r>
            <a:r>
              <a:rPr lang="en-US" sz="1250" dirty="0"/>
              <a:t> </a:t>
            </a:r>
            <a:r>
              <a:rPr lang="en-US" sz="1250" dirty="0" err="1"/>
              <a:t>Konsep</a:t>
            </a:r>
            <a:r>
              <a:rPr lang="en-US" sz="1250" dirty="0"/>
              <a:t> :</a:t>
            </a:r>
          </a:p>
          <a:p>
            <a:pPr marL="0" lvl="0" indent="0" algn="just">
              <a:buClr>
                <a:schemeClr val="dk1"/>
              </a:buClr>
              <a:buSzPts val="1100"/>
              <a:buNone/>
            </a:pPr>
            <a:r>
              <a:rPr lang="en-US" sz="1250" dirty="0" err="1"/>
              <a:t>Menggunakan</a:t>
            </a:r>
            <a:r>
              <a:rPr lang="en-US" sz="1250" dirty="0"/>
              <a:t> program </a:t>
            </a:r>
            <a:r>
              <a:rPr lang="en-US" sz="1250" dirty="0" err="1"/>
              <a:t>untuk</a:t>
            </a:r>
            <a:r>
              <a:rPr lang="en-US" sz="1250" dirty="0"/>
              <a:t> </a:t>
            </a:r>
            <a:r>
              <a:rPr lang="en-US" sz="1250" dirty="0" err="1"/>
              <a:t>menganalisis</a:t>
            </a:r>
            <a:r>
              <a:rPr lang="en-US" sz="1250" dirty="0"/>
              <a:t> </a:t>
            </a:r>
            <a:r>
              <a:rPr lang="en-US" sz="1250" dirty="0" err="1"/>
              <a:t>suatu</a:t>
            </a:r>
            <a:r>
              <a:rPr lang="en-US" sz="1250" dirty="0"/>
              <a:t> </a:t>
            </a:r>
            <a:r>
              <a:rPr lang="en-US" sz="1250" dirty="0" err="1"/>
              <a:t>penyakit</a:t>
            </a:r>
            <a:r>
              <a:rPr lang="en-US" sz="1250" dirty="0"/>
              <a:t> yang </a:t>
            </a:r>
            <a:r>
              <a:rPr lang="en-US" sz="1250" dirty="0" err="1"/>
              <a:t>dimiliki</a:t>
            </a:r>
            <a:r>
              <a:rPr lang="en-US" sz="1250" dirty="0"/>
              <a:t> </a:t>
            </a:r>
            <a:r>
              <a:rPr lang="en-US" sz="1250" dirty="0" err="1"/>
              <a:t>seseorang</a:t>
            </a:r>
            <a:r>
              <a:rPr lang="en-US" sz="1250" dirty="0"/>
              <a:t> </a:t>
            </a:r>
            <a:r>
              <a:rPr lang="en-US" sz="1250" dirty="0" err="1"/>
              <a:t>dengan</a:t>
            </a:r>
            <a:r>
              <a:rPr lang="en-US" sz="1250" dirty="0"/>
              <a:t> </a:t>
            </a:r>
            <a:r>
              <a:rPr lang="en-US" sz="1250" dirty="0" err="1"/>
              <a:t>melihat</a:t>
            </a:r>
            <a:r>
              <a:rPr lang="en-US" sz="1250" dirty="0"/>
              <a:t> </a:t>
            </a:r>
            <a:r>
              <a:rPr lang="en-US" sz="1250" dirty="0" err="1"/>
              <a:t>rekam</a:t>
            </a:r>
            <a:r>
              <a:rPr lang="en-US" sz="1250" dirty="0"/>
              <a:t> </a:t>
            </a:r>
            <a:r>
              <a:rPr lang="en-US" sz="1250" dirty="0" err="1"/>
              <a:t>jejak</a:t>
            </a:r>
            <a:r>
              <a:rPr lang="en-US" sz="1250" dirty="0"/>
              <a:t> </a:t>
            </a:r>
            <a:r>
              <a:rPr lang="en-US" sz="1250" dirty="0" err="1"/>
              <a:t>medis</a:t>
            </a:r>
            <a:r>
              <a:rPr lang="en-US" sz="1250" dirty="0"/>
              <a:t> </a:t>
            </a:r>
            <a:r>
              <a:rPr lang="en-US" sz="1250" dirty="0" err="1"/>
              <a:t>seseorang</a:t>
            </a:r>
            <a:r>
              <a:rPr lang="en-US" sz="1250" dirty="0"/>
              <a:t> </a:t>
            </a:r>
            <a:r>
              <a:rPr lang="en-US" sz="1250" dirty="0" err="1"/>
              <a:t>digabungkan</a:t>
            </a:r>
            <a:r>
              <a:rPr lang="en-US" sz="1250" dirty="0"/>
              <a:t> </a:t>
            </a:r>
            <a:r>
              <a:rPr lang="en-US" sz="1250" dirty="0" err="1"/>
              <a:t>dengan</a:t>
            </a:r>
            <a:r>
              <a:rPr lang="en-US" sz="1250" dirty="0"/>
              <a:t> MHealth yang </a:t>
            </a:r>
            <a:r>
              <a:rPr lang="en-US" sz="1250" dirty="0" err="1"/>
              <a:t>dapat</a:t>
            </a:r>
            <a:r>
              <a:rPr lang="en-US" sz="1250" dirty="0"/>
              <a:t> </a:t>
            </a:r>
            <a:r>
              <a:rPr lang="en-US" sz="1250" dirty="0" err="1"/>
              <a:t>membantu</a:t>
            </a:r>
            <a:r>
              <a:rPr lang="en-US" sz="1250" dirty="0"/>
              <a:t> </a:t>
            </a:r>
            <a:r>
              <a:rPr lang="en-US" sz="1250" dirty="0" err="1"/>
              <a:t>pasien</a:t>
            </a:r>
            <a:r>
              <a:rPr lang="en-US" sz="1250" dirty="0"/>
              <a:t> </a:t>
            </a:r>
            <a:r>
              <a:rPr lang="en-US" sz="1250" dirty="0" err="1"/>
              <a:t>dalam</a:t>
            </a:r>
            <a:r>
              <a:rPr lang="en-US" sz="1250" dirty="0"/>
              <a:t> </a:t>
            </a:r>
            <a:r>
              <a:rPr lang="en-US" sz="1250" dirty="0" err="1"/>
              <a:t>melakukan</a:t>
            </a:r>
            <a:r>
              <a:rPr lang="en-US" sz="1250" dirty="0"/>
              <a:t> </a:t>
            </a:r>
            <a:r>
              <a:rPr lang="en-US" sz="1250" dirty="0" err="1"/>
              <a:t>perawatan</a:t>
            </a:r>
            <a:r>
              <a:rPr lang="en-US" sz="1250" dirty="0"/>
              <a:t> </a:t>
            </a:r>
            <a:r>
              <a:rPr lang="en-US" sz="1250" dirty="0" err="1"/>
              <a:t>medis</a:t>
            </a:r>
            <a:r>
              <a:rPr lang="en-US" sz="1250" dirty="0"/>
              <a:t> </a:t>
            </a:r>
            <a:r>
              <a:rPr lang="en-US" sz="1250" dirty="0" err="1"/>
              <a:t>dari</a:t>
            </a:r>
            <a:r>
              <a:rPr lang="en-US" sz="1250" dirty="0"/>
              <a:t> </a:t>
            </a:r>
            <a:r>
              <a:rPr lang="en-US" sz="1250" dirty="0" err="1"/>
              <a:t>rumah</a:t>
            </a:r>
            <a:r>
              <a:rPr lang="en-US" sz="125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A3291D-3E9F-4F3F-A1B0-AEE3522893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3224" y="911405"/>
            <a:ext cx="2256367" cy="16086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DD22E0-2784-410E-B7DE-C2B4ED7090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65206" y="903731"/>
            <a:ext cx="1865519" cy="1664208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A763212-C7CC-4D62-9F0B-9D596BF465CD}"/>
              </a:ext>
            </a:extLst>
          </p:cNvPr>
          <p:cNvSpPr/>
          <p:nvPr/>
        </p:nvSpPr>
        <p:spPr>
          <a:xfrm>
            <a:off x="713224" y="2671513"/>
            <a:ext cx="1759710" cy="33129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CDMP Singapura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21D0788-1B83-4F18-A1D0-4559EA9BAAB4}"/>
              </a:ext>
            </a:extLst>
          </p:cNvPr>
          <p:cNvSpPr/>
          <p:nvPr/>
        </p:nvSpPr>
        <p:spPr>
          <a:xfrm>
            <a:off x="3675360" y="2671513"/>
            <a:ext cx="1759710" cy="33129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Jejaki</a:t>
            </a:r>
            <a:endParaRPr lang="en-US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4C2088D-1745-4339-A472-0C153A23F582}"/>
              </a:ext>
            </a:extLst>
          </p:cNvPr>
          <p:cNvSpPr/>
          <p:nvPr/>
        </p:nvSpPr>
        <p:spPr>
          <a:xfrm>
            <a:off x="6671013" y="2671513"/>
            <a:ext cx="1759710" cy="33129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Mhealth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81EF80-7470-417E-98E0-C7C6A54FE8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57471" y="907770"/>
            <a:ext cx="2595488" cy="166420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2023EE-D89C-4DCB-B96F-2B7396E7DC0E}"/>
              </a:ext>
            </a:extLst>
          </p:cNvPr>
          <p:cNvCxnSpPr>
            <a:stCxn id="31" idx="2"/>
            <a:endCxn id="22" idx="0"/>
          </p:cNvCxnSpPr>
          <p:nvPr/>
        </p:nvCxnSpPr>
        <p:spPr>
          <a:xfrm>
            <a:off x="1593079" y="3002809"/>
            <a:ext cx="2978895" cy="588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8CCC68B-8F79-4822-BD8F-95BFED5A9146}"/>
              </a:ext>
            </a:extLst>
          </p:cNvPr>
          <p:cNvCxnSpPr>
            <a:stCxn id="32" idx="2"/>
            <a:endCxn id="22" idx="0"/>
          </p:cNvCxnSpPr>
          <p:nvPr/>
        </p:nvCxnSpPr>
        <p:spPr>
          <a:xfrm>
            <a:off x="4555215" y="3002809"/>
            <a:ext cx="16759" cy="588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92AD294-C14E-43CA-B5CA-A22CEFA8562D}"/>
              </a:ext>
            </a:extLst>
          </p:cNvPr>
          <p:cNvCxnSpPr>
            <a:stCxn id="33" idx="2"/>
            <a:endCxn id="22" idx="0"/>
          </p:cNvCxnSpPr>
          <p:nvPr/>
        </p:nvCxnSpPr>
        <p:spPr>
          <a:xfrm flipH="1">
            <a:off x="4571974" y="3002809"/>
            <a:ext cx="2978894" cy="588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61921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0" name="Google Shape;1440;p46"/>
          <p:cNvGrpSpPr/>
          <p:nvPr/>
        </p:nvGrpSpPr>
        <p:grpSpPr>
          <a:xfrm>
            <a:off x="3281538" y="470975"/>
            <a:ext cx="4587960" cy="3712375"/>
            <a:chOff x="3281538" y="470975"/>
            <a:chExt cx="4587960" cy="3712375"/>
          </a:xfrm>
        </p:grpSpPr>
        <p:sp>
          <p:nvSpPr>
            <p:cNvPr id="1441" name="Google Shape;1441;p46"/>
            <p:cNvSpPr/>
            <p:nvPr/>
          </p:nvSpPr>
          <p:spPr>
            <a:xfrm>
              <a:off x="6871698" y="3185550"/>
              <a:ext cx="997800" cy="997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3281538" y="470975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46"/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46"/>
          <p:cNvSpPr txBox="1"/>
          <p:nvPr/>
        </p:nvSpPr>
        <p:spPr>
          <a:xfrm>
            <a:off x="3777211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6" name="Google Shape;1476;p46"/>
          <p:cNvSpPr txBox="1"/>
          <p:nvPr/>
        </p:nvSpPr>
        <p:spPr>
          <a:xfrm>
            <a:off x="4555479" y="4498986"/>
            <a:ext cx="1159821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lang="en-US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7" name="Google Shape;1477;p46"/>
          <p:cNvSpPr/>
          <p:nvPr/>
        </p:nvSpPr>
        <p:spPr>
          <a:xfrm>
            <a:off x="4555215" y="4973320"/>
            <a:ext cx="1159821" cy="485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8" name="Google Shape;1478;p46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46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209;p42">
            <a:extLst>
              <a:ext uri="{FF2B5EF4-FFF2-40B4-BE49-F238E27FC236}">
                <a16:creationId xmlns:a16="http://schemas.microsoft.com/office/drawing/2014/main" id="{9B55FDA0-FEA9-44BD-9640-1F5FBC2BB401}"/>
              </a:ext>
            </a:extLst>
          </p:cNvPr>
          <p:cNvSpPr txBox="1">
            <a:spLocks/>
          </p:cNvSpPr>
          <p:nvPr/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en-US" sz="2400" dirty="0" err="1"/>
              <a:t>Preseden</a:t>
            </a:r>
            <a:r>
              <a:rPr lang="en-US" sz="2400" dirty="0"/>
              <a:t> </a:t>
            </a:r>
            <a:r>
              <a:rPr lang="en-US" sz="2400" dirty="0" err="1"/>
              <a:t>Konsep</a:t>
            </a:r>
            <a:r>
              <a:rPr lang="en-US" sz="2400" dirty="0"/>
              <a:t> </a:t>
            </a:r>
            <a:r>
              <a:rPr lang="en-US" sz="2400" dirty="0" err="1"/>
              <a:t>Sarana</a:t>
            </a:r>
            <a:r>
              <a:rPr lang="en-US" sz="2400" dirty="0"/>
              <a:t> </a:t>
            </a:r>
            <a:r>
              <a:rPr lang="en-US" sz="2400" dirty="0" err="1"/>
              <a:t>Kesehatan</a:t>
            </a:r>
            <a:r>
              <a:rPr lang="en-US" sz="2400" dirty="0"/>
              <a:t> </a:t>
            </a:r>
            <a:r>
              <a:rPr lang="en-US" sz="2400" dirty="0" err="1"/>
              <a:t>cerdas</a:t>
            </a:r>
            <a:endParaRPr lang="en-US" sz="2400" dirty="0"/>
          </a:p>
        </p:txBody>
      </p:sp>
      <p:sp>
        <p:nvSpPr>
          <p:cNvPr id="60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DAE0B40F-F01A-45BF-AFAE-B10D1C6F3929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26D4810-1C76-4174-B928-B7ABE9851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62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398691A2-03D1-4D02-900B-1D38393961D9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A432F4D-E5D2-41DE-A41B-D2E3A51C69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64" name="Google Shape;768;p34">
            <a:hlinkClick r:id="rId8" action="ppaction://hlinksldjump"/>
            <a:extLst>
              <a:ext uri="{FF2B5EF4-FFF2-40B4-BE49-F238E27FC236}">
                <a16:creationId xmlns:a16="http://schemas.microsoft.com/office/drawing/2014/main" id="{57AD4EDF-471D-4C70-9CDF-D8EF05736072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4C5D126B-C330-4A65-B824-E092E7437737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34" name="Table 3">
            <a:extLst>
              <a:ext uri="{FF2B5EF4-FFF2-40B4-BE49-F238E27FC236}">
                <a16:creationId xmlns:a16="http://schemas.microsoft.com/office/drawing/2014/main" id="{709EE3C1-2B48-461E-A13B-CEA88FFD0E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14302"/>
              </p:ext>
            </p:extLst>
          </p:nvPr>
        </p:nvGraphicFramePr>
        <p:xfrm>
          <a:off x="707107" y="1253374"/>
          <a:ext cx="7696216" cy="3177540"/>
        </p:xfrm>
        <a:graphic>
          <a:graphicData uri="http://schemas.openxmlformats.org/drawingml/2006/table">
            <a:tbl>
              <a:tblPr firstRow="1" bandRow="1">
                <a:tableStyleId>{622570D0-A7FD-45C4-9C3A-187E027F667F}</a:tableStyleId>
              </a:tblPr>
              <a:tblGrid>
                <a:gridCol w="1387154">
                  <a:extLst>
                    <a:ext uri="{9D8B030D-6E8A-4147-A177-3AD203B41FA5}">
                      <a16:colId xmlns:a16="http://schemas.microsoft.com/office/drawing/2014/main" val="1389434976"/>
                    </a:ext>
                  </a:extLst>
                </a:gridCol>
                <a:gridCol w="1429188">
                  <a:extLst>
                    <a:ext uri="{9D8B030D-6E8A-4147-A177-3AD203B41FA5}">
                      <a16:colId xmlns:a16="http://schemas.microsoft.com/office/drawing/2014/main" val="1701171458"/>
                    </a:ext>
                  </a:extLst>
                </a:gridCol>
                <a:gridCol w="2277530">
                  <a:extLst>
                    <a:ext uri="{9D8B030D-6E8A-4147-A177-3AD203B41FA5}">
                      <a16:colId xmlns:a16="http://schemas.microsoft.com/office/drawing/2014/main" val="3414429348"/>
                    </a:ext>
                  </a:extLst>
                </a:gridCol>
                <a:gridCol w="1055367">
                  <a:extLst>
                    <a:ext uri="{9D8B030D-6E8A-4147-A177-3AD203B41FA5}">
                      <a16:colId xmlns:a16="http://schemas.microsoft.com/office/drawing/2014/main" val="771726016"/>
                    </a:ext>
                  </a:extLst>
                </a:gridCol>
                <a:gridCol w="1546977">
                  <a:extLst>
                    <a:ext uri="{9D8B030D-6E8A-4147-A177-3AD203B41FA5}">
                      <a16:colId xmlns:a16="http://schemas.microsoft.com/office/drawing/2014/main" val="3729348047"/>
                    </a:ext>
                  </a:extLst>
                </a:gridCol>
              </a:tblGrid>
              <a:tr h="308405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Indikator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Singapura, Jakarta dan Vienna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Keterangan</a:t>
                      </a:r>
                      <a:r>
                        <a:rPr lang="en-US" sz="105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Kota Bandar Lampung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Keterangan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58441"/>
                  </a:ext>
                </a:extLst>
              </a:tr>
              <a:tr h="42834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Aksesibilitas</a:t>
                      </a:r>
                      <a:r>
                        <a:rPr lang="en-US" sz="1050" dirty="0"/>
                        <a:t> Data </a:t>
                      </a:r>
                      <a:r>
                        <a:rPr lang="en-US" sz="1050" dirty="0" err="1"/>
                        <a:t>riwayat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penyakit</a:t>
                      </a:r>
                      <a:r>
                        <a:rPr lang="en-US" sz="105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Aplikasi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sudah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dapat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mengumpulkan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riwayat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penyakit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seseorang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secara</a:t>
                      </a:r>
                      <a:r>
                        <a:rPr lang="en-US" sz="1050" dirty="0"/>
                        <a:t> online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Masih </a:t>
                      </a:r>
                      <a:r>
                        <a:rPr lang="en-US" sz="1050" dirty="0" err="1"/>
                        <a:t>mengumpulkan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secara</a:t>
                      </a:r>
                      <a:r>
                        <a:rPr lang="en-US" sz="1050" dirty="0"/>
                        <a:t> manual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317611"/>
                  </a:ext>
                </a:extLst>
              </a:tr>
              <a:tr h="788145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Aksesibilitas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informasi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terhadap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okupansi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rumah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sakit</a:t>
                      </a:r>
                      <a:r>
                        <a:rPr lang="en-US" sz="1050" dirty="0"/>
                        <a:t>, </a:t>
                      </a:r>
                      <a:r>
                        <a:rPr lang="en-US" sz="1050" dirty="0" err="1"/>
                        <a:t>penyebaran</a:t>
                      </a:r>
                      <a:r>
                        <a:rPr lang="en-US" sz="1050" dirty="0"/>
                        <a:t> pandemic, </a:t>
                      </a:r>
                      <a:r>
                        <a:rPr lang="en-US" sz="1050" dirty="0" err="1"/>
                        <a:t>dsb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Aplikasi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dapat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memberikan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informasi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terkait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kebutuhan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ruang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rawat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inap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hingga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penyebaran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penyakit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Untuk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mencari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informasi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ketersediaan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ruang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masih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belum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bisa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diakses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secara</a:t>
                      </a:r>
                      <a:r>
                        <a:rPr lang="en-US" sz="1050" dirty="0"/>
                        <a:t> online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153491"/>
                  </a:ext>
                </a:extLst>
              </a:tr>
              <a:tr h="548275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Aksesibilitas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konsultasi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dokter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secara</a:t>
                      </a:r>
                      <a:r>
                        <a:rPr lang="en-US" sz="1050" dirty="0"/>
                        <a:t> online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Aplikasi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dapat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mengakses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konsultasi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dokter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secara</a:t>
                      </a:r>
                      <a:r>
                        <a:rPr lang="en-US" sz="1050" dirty="0"/>
                        <a:t> online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Konsultasi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dokter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belum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bisa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dilakukan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secara</a:t>
                      </a:r>
                      <a:r>
                        <a:rPr lang="en-US" sz="1050" dirty="0"/>
                        <a:t> online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90629"/>
                  </a:ext>
                </a:extLst>
              </a:tr>
              <a:tr h="548275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Aksesibilitas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informasi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antrian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pelayanan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kesehatan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Aplikasi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dapat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mengakses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informasi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antrian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pelayanan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kesehatan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hanya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sebatas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pengambilan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nomor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antrian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melalui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sms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22649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B6BE122C-4CF5-4508-8C1F-7DC0FF8B32DB}"/>
              </a:ext>
            </a:extLst>
          </p:cNvPr>
          <p:cNvSpPr txBox="1"/>
          <p:nvPr/>
        </p:nvSpPr>
        <p:spPr>
          <a:xfrm>
            <a:off x="1078859" y="913337"/>
            <a:ext cx="7164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komparasi</a:t>
            </a:r>
            <a:r>
              <a:rPr lang="en-US" dirty="0"/>
              <a:t> </a:t>
            </a:r>
            <a:r>
              <a:rPr lang="en-US" dirty="0" err="1"/>
              <a:t>indikator</a:t>
            </a:r>
            <a:r>
              <a:rPr lang="en-US" dirty="0"/>
              <a:t> </a:t>
            </a:r>
            <a:r>
              <a:rPr lang="en-US" dirty="0" err="1"/>
              <a:t>preseden</a:t>
            </a:r>
            <a:r>
              <a:rPr lang="en-US" dirty="0"/>
              <a:t> </a:t>
            </a:r>
            <a:r>
              <a:rPr lang="en-US" dirty="0" err="1"/>
              <a:t>sarana</a:t>
            </a:r>
            <a:r>
              <a:rPr lang="en-US" dirty="0"/>
              <a:t> </a:t>
            </a:r>
            <a:r>
              <a:rPr lang="en-US" dirty="0" err="1"/>
              <a:t>kesehatan</a:t>
            </a:r>
            <a:r>
              <a:rPr lang="en-US" dirty="0"/>
              <a:t> </a:t>
            </a:r>
            <a:r>
              <a:rPr lang="en-US" dirty="0" err="1"/>
              <a:t>cerdas</a:t>
            </a:r>
            <a:r>
              <a:rPr lang="en-US" dirty="0"/>
              <a:t> dan </a:t>
            </a:r>
            <a:r>
              <a:rPr lang="en-US" dirty="0" err="1"/>
              <a:t>kota</a:t>
            </a:r>
            <a:r>
              <a:rPr lang="en-US" dirty="0"/>
              <a:t> </a:t>
            </a:r>
            <a:r>
              <a:rPr lang="en-US" dirty="0" err="1"/>
              <a:t>bandar</a:t>
            </a:r>
            <a:r>
              <a:rPr lang="en-US" dirty="0"/>
              <a:t> </a:t>
            </a:r>
            <a:r>
              <a:rPr lang="en-US" dirty="0" err="1"/>
              <a:t>lampung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6825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0" name="Google Shape;1440;p46"/>
          <p:cNvGrpSpPr/>
          <p:nvPr/>
        </p:nvGrpSpPr>
        <p:grpSpPr>
          <a:xfrm>
            <a:off x="3281538" y="470975"/>
            <a:ext cx="4587960" cy="3712375"/>
            <a:chOff x="3281538" y="470975"/>
            <a:chExt cx="4587960" cy="3712375"/>
          </a:xfrm>
        </p:grpSpPr>
        <p:sp>
          <p:nvSpPr>
            <p:cNvPr id="1441" name="Google Shape;1441;p46"/>
            <p:cNvSpPr/>
            <p:nvPr/>
          </p:nvSpPr>
          <p:spPr>
            <a:xfrm>
              <a:off x="6871698" y="3185550"/>
              <a:ext cx="997800" cy="997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3281538" y="470975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46"/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46"/>
          <p:cNvSpPr txBox="1"/>
          <p:nvPr/>
        </p:nvSpPr>
        <p:spPr>
          <a:xfrm>
            <a:off x="3777211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6" name="Google Shape;1476;p46"/>
          <p:cNvSpPr txBox="1"/>
          <p:nvPr/>
        </p:nvSpPr>
        <p:spPr>
          <a:xfrm>
            <a:off x="4555479" y="4498986"/>
            <a:ext cx="1159821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lang="en-US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7" name="Google Shape;1477;p46"/>
          <p:cNvSpPr/>
          <p:nvPr/>
        </p:nvSpPr>
        <p:spPr>
          <a:xfrm>
            <a:off x="4555215" y="4973320"/>
            <a:ext cx="1159821" cy="485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8" name="Google Shape;1478;p46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46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209;p42">
            <a:extLst>
              <a:ext uri="{FF2B5EF4-FFF2-40B4-BE49-F238E27FC236}">
                <a16:creationId xmlns:a16="http://schemas.microsoft.com/office/drawing/2014/main" id="{9B55FDA0-FEA9-44BD-9640-1F5FBC2BB401}"/>
              </a:ext>
            </a:extLst>
          </p:cNvPr>
          <p:cNvSpPr txBox="1">
            <a:spLocks/>
          </p:cNvSpPr>
          <p:nvPr/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en-US" sz="2400" dirty="0" err="1"/>
              <a:t>Preseden</a:t>
            </a:r>
            <a:r>
              <a:rPr lang="en-US" sz="2400" dirty="0"/>
              <a:t> </a:t>
            </a:r>
            <a:r>
              <a:rPr lang="en-US" sz="2400" dirty="0" err="1"/>
              <a:t>Konsep</a:t>
            </a:r>
            <a:r>
              <a:rPr lang="en-US" sz="2400" dirty="0"/>
              <a:t> </a:t>
            </a:r>
            <a:r>
              <a:rPr lang="en-US" sz="2400" dirty="0" err="1"/>
              <a:t>Sarana</a:t>
            </a:r>
            <a:r>
              <a:rPr lang="en-US" sz="2400" dirty="0"/>
              <a:t> </a:t>
            </a:r>
            <a:r>
              <a:rPr lang="en-US" sz="2400" dirty="0" err="1"/>
              <a:t>Peribadatan</a:t>
            </a:r>
            <a:r>
              <a:rPr lang="en-US" sz="2400" dirty="0"/>
              <a:t> </a:t>
            </a:r>
            <a:r>
              <a:rPr lang="en-US" sz="2400" dirty="0" err="1"/>
              <a:t>cerdas</a:t>
            </a:r>
            <a:endParaRPr lang="en-US" sz="2400" dirty="0"/>
          </a:p>
        </p:txBody>
      </p:sp>
      <p:sp>
        <p:nvSpPr>
          <p:cNvPr id="60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DAE0B40F-F01A-45BF-AFAE-B10D1C6F3929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26D4810-1C76-4174-B928-B7ABE9851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62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398691A2-03D1-4D02-900B-1D38393961D9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A432F4D-E5D2-41DE-A41B-D2E3A51C69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64" name="Google Shape;768;p34">
            <a:hlinkClick r:id="rId8" action="ppaction://hlinksldjump"/>
            <a:extLst>
              <a:ext uri="{FF2B5EF4-FFF2-40B4-BE49-F238E27FC236}">
                <a16:creationId xmlns:a16="http://schemas.microsoft.com/office/drawing/2014/main" id="{57AD4EDF-471D-4C70-9CDF-D8EF05736072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4C5D126B-C330-4A65-B824-E092E7437737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5D4A24F-28C6-437D-9D01-8F66A592E307}"/>
              </a:ext>
            </a:extLst>
          </p:cNvPr>
          <p:cNvSpPr/>
          <p:nvPr/>
        </p:nvSpPr>
        <p:spPr>
          <a:xfrm>
            <a:off x="713224" y="3627384"/>
            <a:ext cx="7717499" cy="84005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just">
              <a:buClr>
                <a:schemeClr val="dk1"/>
              </a:buClr>
              <a:buSzPts val="1100"/>
              <a:buNone/>
            </a:pPr>
            <a:r>
              <a:rPr lang="en-US" dirty="0" err="1"/>
              <a:t>Sintesa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:</a:t>
            </a:r>
          </a:p>
          <a:p>
            <a:pPr marL="0" lvl="0" indent="0" algn="just">
              <a:buClr>
                <a:schemeClr val="dk1"/>
              </a:buClr>
              <a:buSzPts val="1100"/>
              <a:buNone/>
            </a:pPr>
            <a:r>
              <a:rPr lang="en-US" dirty="0" err="1"/>
              <a:t>Menggabung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smart mosque </a:t>
            </a:r>
            <a:r>
              <a:rPr lang="en-US" dirty="0" err="1"/>
              <a:t>dengan</a:t>
            </a:r>
            <a:r>
              <a:rPr lang="en-US" dirty="0"/>
              <a:t> masjid </a:t>
            </a:r>
            <a:r>
              <a:rPr lang="en-US" dirty="0" err="1"/>
              <a:t>pintar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meningkatkan</a:t>
            </a:r>
            <a:r>
              <a:rPr lang="en-US" dirty="0"/>
              <a:t> </a:t>
            </a:r>
            <a:r>
              <a:rPr lang="en-US" dirty="0" err="1"/>
              <a:t>kualitas</a:t>
            </a:r>
            <a:r>
              <a:rPr lang="en-US" dirty="0"/>
              <a:t> </a:t>
            </a:r>
            <a:r>
              <a:rPr lang="en-US" dirty="0" err="1"/>
              <a:t>pelayanan</a:t>
            </a:r>
            <a:r>
              <a:rPr lang="en-US" dirty="0"/>
              <a:t> </a:t>
            </a:r>
            <a:r>
              <a:rPr lang="en-US" dirty="0" err="1"/>
              <a:t>sarana</a:t>
            </a:r>
            <a:r>
              <a:rPr lang="en-US" dirty="0"/>
              <a:t> </a:t>
            </a:r>
            <a:r>
              <a:rPr lang="en-US" dirty="0" err="1"/>
              <a:t>peribadatan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masyarakat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3AA362-F500-4427-AE35-20099AC661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6039" y="902817"/>
            <a:ext cx="2498352" cy="1547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BDF6A4-CEEF-4985-9D7C-6E83545702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224" y="897920"/>
            <a:ext cx="2332496" cy="1554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1CC8C4-3C13-4B0D-B40E-7DD5BBF826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75898" y="897920"/>
            <a:ext cx="2254825" cy="1552592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4E43DB-3207-4A89-8DAC-46AD4CEC6163}"/>
              </a:ext>
            </a:extLst>
          </p:cNvPr>
          <p:cNvSpPr/>
          <p:nvPr/>
        </p:nvSpPr>
        <p:spPr>
          <a:xfrm>
            <a:off x="713224" y="2569258"/>
            <a:ext cx="1759710" cy="33129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Muslim Pro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7DDFE29-9688-4A19-8E80-6FD708E40C72}"/>
              </a:ext>
            </a:extLst>
          </p:cNvPr>
          <p:cNvSpPr/>
          <p:nvPr/>
        </p:nvSpPr>
        <p:spPr>
          <a:xfrm>
            <a:off x="3692119" y="2573542"/>
            <a:ext cx="1759710" cy="33129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Syeikh</a:t>
            </a:r>
            <a:r>
              <a:rPr lang="en-US" dirty="0"/>
              <a:t> </a:t>
            </a:r>
            <a:r>
              <a:rPr lang="en-US" dirty="0" err="1"/>
              <a:t>Zayyid</a:t>
            </a:r>
            <a:r>
              <a:rPr lang="en-US" dirty="0"/>
              <a:t> Mosque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933FA5C-824B-461E-845A-F5C966FB9D1E}"/>
              </a:ext>
            </a:extLst>
          </p:cNvPr>
          <p:cNvSpPr/>
          <p:nvPr/>
        </p:nvSpPr>
        <p:spPr>
          <a:xfrm>
            <a:off x="6649730" y="2568935"/>
            <a:ext cx="1759710" cy="33129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Smart Mosque Al </a:t>
            </a:r>
            <a:r>
              <a:rPr lang="en-US" dirty="0" err="1"/>
              <a:t>Istiqomah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1FA0FE-E99D-4CD0-8252-9D32D1373D68}"/>
              </a:ext>
            </a:extLst>
          </p:cNvPr>
          <p:cNvCxnSpPr>
            <a:stCxn id="31" idx="2"/>
            <a:endCxn id="22" idx="0"/>
          </p:cNvCxnSpPr>
          <p:nvPr/>
        </p:nvCxnSpPr>
        <p:spPr>
          <a:xfrm>
            <a:off x="1593079" y="2900554"/>
            <a:ext cx="2978895" cy="726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5223EF3-BB96-45C7-ADA8-6D657AB5BD5A}"/>
              </a:ext>
            </a:extLst>
          </p:cNvPr>
          <p:cNvCxnSpPr>
            <a:stCxn id="32" idx="2"/>
            <a:endCxn id="22" idx="0"/>
          </p:cNvCxnSpPr>
          <p:nvPr/>
        </p:nvCxnSpPr>
        <p:spPr>
          <a:xfrm>
            <a:off x="4571974" y="2904838"/>
            <a:ext cx="0" cy="722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A7EEE0-68D5-4228-882D-E231497157D0}"/>
              </a:ext>
            </a:extLst>
          </p:cNvPr>
          <p:cNvCxnSpPr>
            <a:stCxn id="33" idx="2"/>
            <a:endCxn id="22" idx="0"/>
          </p:cNvCxnSpPr>
          <p:nvPr/>
        </p:nvCxnSpPr>
        <p:spPr>
          <a:xfrm flipH="1">
            <a:off x="4571974" y="2900231"/>
            <a:ext cx="2957611" cy="727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86689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0" name="Google Shape;1440;p46"/>
          <p:cNvGrpSpPr/>
          <p:nvPr/>
        </p:nvGrpSpPr>
        <p:grpSpPr>
          <a:xfrm>
            <a:off x="3281538" y="470975"/>
            <a:ext cx="4587960" cy="3712375"/>
            <a:chOff x="3281538" y="470975"/>
            <a:chExt cx="4587960" cy="3712375"/>
          </a:xfrm>
        </p:grpSpPr>
        <p:sp>
          <p:nvSpPr>
            <p:cNvPr id="1441" name="Google Shape;1441;p46"/>
            <p:cNvSpPr/>
            <p:nvPr/>
          </p:nvSpPr>
          <p:spPr>
            <a:xfrm>
              <a:off x="6871698" y="3185550"/>
              <a:ext cx="997800" cy="997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3281538" y="470975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46"/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46"/>
          <p:cNvSpPr txBox="1"/>
          <p:nvPr/>
        </p:nvSpPr>
        <p:spPr>
          <a:xfrm>
            <a:off x="3777211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6" name="Google Shape;1476;p46"/>
          <p:cNvSpPr txBox="1"/>
          <p:nvPr/>
        </p:nvSpPr>
        <p:spPr>
          <a:xfrm>
            <a:off x="4555479" y="4498986"/>
            <a:ext cx="1159821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lang="en-US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7" name="Google Shape;1477;p46"/>
          <p:cNvSpPr/>
          <p:nvPr/>
        </p:nvSpPr>
        <p:spPr>
          <a:xfrm>
            <a:off x="4555215" y="4973320"/>
            <a:ext cx="1159821" cy="485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8" name="Google Shape;1478;p46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46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209;p42">
            <a:extLst>
              <a:ext uri="{FF2B5EF4-FFF2-40B4-BE49-F238E27FC236}">
                <a16:creationId xmlns:a16="http://schemas.microsoft.com/office/drawing/2014/main" id="{9B55FDA0-FEA9-44BD-9640-1F5FBC2BB401}"/>
              </a:ext>
            </a:extLst>
          </p:cNvPr>
          <p:cNvSpPr txBox="1">
            <a:spLocks/>
          </p:cNvSpPr>
          <p:nvPr/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en-US" sz="2400" dirty="0" err="1"/>
              <a:t>Preseden</a:t>
            </a:r>
            <a:r>
              <a:rPr lang="en-US" sz="2400" dirty="0"/>
              <a:t> </a:t>
            </a:r>
            <a:r>
              <a:rPr lang="en-US" sz="2400" dirty="0" err="1"/>
              <a:t>Konsep</a:t>
            </a:r>
            <a:r>
              <a:rPr lang="en-US" sz="2400" dirty="0"/>
              <a:t> </a:t>
            </a:r>
            <a:r>
              <a:rPr lang="en-US" sz="2400" dirty="0" err="1"/>
              <a:t>Sarana</a:t>
            </a:r>
            <a:r>
              <a:rPr lang="en-US" sz="2400" dirty="0"/>
              <a:t> </a:t>
            </a:r>
            <a:r>
              <a:rPr lang="en-US" sz="2400" dirty="0" err="1"/>
              <a:t>Peribadatan</a:t>
            </a:r>
            <a:r>
              <a:rPr lang="en-US" sz="2400" dirty="0"/>
              <a:t> </a:t>
            </a:r>
            <a:r>
              <a:rPr lang="en-US" sz="2400" dirty="0" err="1"/>
              <a:t>cerdas</a:t>
            </a:r>
            <a:endParaRPr lang="en-US" sz="2400" dirty="0"/>
          </a:p>
        </p:txBody>
      </p:sp>
      <p:sp>
        <p:nvSpPr>
          <p:cNvPr id="60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DAE0B40F-F01A-45BF-AFAE-B10D1C6F3929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26D4810-1C76-4174-B928-B7ABE9851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62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398691A2-03D1-4D02-900B-1D38393961D9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A432F4D-E5D2-41DE-A41B-D2E3A51C69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64" name="Google Shape;768;p34">
            <a:hlinkClick r:id="rId8" action="ppaction://hlinksldjump"/>
            <a:extLst>
              <a:ext uri="{FF2B5EF4-FFF2-40B4-BE49-F238E27FC236}">
                <a16:creationId xmlns:a16="http://schemas.microsoft.com/office/drawing/2014/main" id="{57AD4EDF-471D-4C70-9CDF-D8EF05736072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4C5D126B-C330-4A65-B824-E092E7437737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34" name="Table 3">
            <a:extLst>
              <a:ext uri="{FF2B5EF4-FFF2-40B4-BE49-F238E27FC236}">
                <a16:creationId xmlns:a16="http://schemas.microsoft.com/office/drawing/2014/main" id="{29E4C52F-4911-46B9-9B0B-211BE90636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326850"/>
              </p:ext>
            </p:extLst>
          </p:nvPr>
        </p:nvGraphicFramePr>
        <p:xfrm>
          <a:off x="691941" y="1219164"/>
          <a:ext cx="7717499" cy="3200400"/>
        </p:xfrm>
        <a:graphic>
          <a:graphicData uri="http://schemas.openxmlformats.org/drawingml/2006/table">
            <a:tbl>
              <a:tblPr firstRow="1" bandRow="1">
                <a:tableStyleId>{622570D0-A7FD-45C4-9C3A-187E027F667F}</a:tableStyleId>
              </a:tblPr>
              <a:tblGrid>
                <a:gridCol w="1512475">
                  <a:extLst>
                    <a:ext uri="{9D8B030D-6E8A-4147-A177-3AD203B41FA5}">
                      <a16:colId xmlns:a16="http://schemas.microsoft.com/office/drawing/2014/main" val="1389434976"/>
                    </a:ext>
                  </a:extLst>
                </a:gridCol>
                <a:gridCol w="1338419">
                  <a:extLst>
                    <a:ext uri="{9D8B030D-6E8A-4147-A177-3AD203B41FA5}">
                      <a16:colId xmlns:a16="http://schemas.microsoft.com/office/drawing/2014/main" val="1701171458"/>
                    </a:ext>
                  </a:extLst>
                </a:gridCol>
                <a:gridCol w="1764093">
                  <a:extLst>
                    <a:ext uri="{9D8B030D-6E8A-4147-A177-3AD203B41FA5}">
                      <a16:colId xmlns:a16="http://schemas.microsoft.com/office/drawing/2014/main" val="3414429348"/>
                    </a:ext>
                  </a:extLst>
                </a:gridCol>
                <a:gridCol w="1551256">
                  <a:extLst>
                    <a:ext uri="{9D8B030D-6E8A-4147-A177-3AD203B41FA5}">
                      <a16:colId xmlns:a16="http://schemas.microsoft.com/office/drawing/2014/main" val="771726016"/>
                    </a:ext>
                  </a:extLst>
                </a:gridCol>
                <a:gridCol w="1551256">
                  <a:extLst>
                    <a:ext uri="{9D8B030D-6E8A-4147-A177-3AD203B41FA5}">
                      <a16:colId xmlns:a16="http://schemas.microsoft.com/office/drawing/2014/main" val="3729348047"/>
                    </a:ext>
                  </a:extLst>
                </a:gridCol>
              </a:tblGrid>
              <a:tr h="28983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Indikator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Singapura, Jakarta dan Abu Dhabi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Keterangan</a:t>
                      </a:r>
                      <a:r>
                        <a:rPr lang="en-US" sz="10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Kota Bandar Lampung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Keterangan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58441"/>
                  </a:ext>
                </a:extLst>
              </a:tr>
              <a:tr h="7415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Aksesibilitas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informasi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waktu</a:t>
                      </a:r>
                      <a:r>
                        <a:rPr lang="en-US" sz="1000" dirty="0"/>
                        <a:t> dan </a:t>
                      </a:r>
                      <a:r>
                        <a:rPr lang="en-US" sz="1000" dirty="0" err="1"/>
                        <a:t>kegiatan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peribadatan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Aplikasi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sudah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dapat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memberikan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pengingat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waktu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beribadah</a:t>
                      </a:r>
                      <a:r>
                        <a:rPr lang="en-US" sz="1000" dirty="0"/>
                        <a:t> dan </a:t>
                      </a:r>
                      <a:r>
                        <a:rPr lang="en-US" sz="1000" dirty="0" err="1"/>
                        <a:t>kegiatan</a:t>
                      </a:r>
                      <a:r>
                        <a:rPr lang="en-US" sz="1000" dirty="0"/>
                        <a:t> yang </a:t>
                      </a:r>
                      <a:r>
                        <a:rPr lang="en-US" sz="1000" dirty="0" err="1"/>
                        <a:t>berlangsung</a:t>
                      </a:r>
                      <a:r>
                        <a:rPr lang="en-US" sz="1000" dirty="0"/>
                        <a:t> di </a:t>
                      </a:r>
                      <a:r>
                        <a:rPr lang="en-US" sz="1000" dirty="0" err="1"/>
                        <a:t>tempat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peribadatan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Belum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adanya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aplikasi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untuk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informasi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waktu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beribadah</a:t>
                      </a:r>
                      <a:r>
                        <a:rPr lang="en-US" sz="1000" dirty="0"/>
                        <a:t> dan </a:t>
                      </a:r>
                      <a:r>
                        <a:rPr lang="en-US" sz="1000" dirty="0" err="1"/>
                        <a:t>kegiatan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peribadatan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317611"/>
                  </a:ext>
                </a:extLst>
              </a:tr>
              <a:tr h="6435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Aksesibilitas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informasi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tempat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peribadatan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Aplikasi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dapat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memberikan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informasi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terkait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tempat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peribadatan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Hanya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sebatas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informasi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mengenai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tempat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peribadatan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belum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untuk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pelayanan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kemudahan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beribadatan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153491"/>
                  </a:ext>
                </a:extLst>
              </a:tr>
              <a:tr h="44771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Aksesibilitas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kemudahan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pemberian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infaq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Sistem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pemberian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infaq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dapat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dilakukan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secara</a:t>
                      </a:r>
                      <a:r>
                        <a:rPr lang="en-US" sz="1000" dirty="0"/>
                        <a:t> cashless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Sistem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pemberian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infaq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masih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dilakukan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secara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langsung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90629"/>
                  </a:ext>
                </a:extLst>
              </a:tr>
              <a:tr h="44771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Otomasi</a:t>
                      </a:r>
                      <a:r>
                        <a:rPr lang="en-US" sz="1000" dirty="0"/>
                        <a:t> Sensor </a:t>
                      </a:r>
                      <a:r>
                        <a:rPr lang="en-US" sz="1000" dirty="0" err="1"/>
                        <a:t>Bangunan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Sistem</a:t>
                      </a:r>
                      <a:r>
                        <a:rPr lang="en-US" sz="1000" dirty="0"/>
                        <a:t> masjid </a:t>
                      </a:r>
                      <a:r>
                        <a:rPr lang="en-US" sz="1000" dirty="0" err="1"/>
                        <a:t>memiliki</a:t>
                      </a:r>
                      <a:r>
                        <a:rPr lang="en-US" sz="1000" dirty="0"/>
                        <a:t> sensor </a:t>
                      </a:r>
                      <a:r>
                        <a:rPr lang="en-US" sz="1000" dirty="0" err="1"/>
                        <a:t>untuk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menjaga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suhu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ruangan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Belum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adanya</a:t>
                      </a:r>
                      <a:r>
                        <a:rPr lang="en-US" sz="1000" dirty="0"/>
                        <a:t> sensor di </a:t>
                      </a:r>
                      <a:r>
                        <a:rPr lang="en-US" sz="1000" dirty="0" err="1"/>
                        <a:t>tempat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peribadatan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22649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02255FE-C785-4577-9839-AA63941C3E1E}"/>
              </a:ext>
            </a:extLst>
          </p:cNvPr>
          <p:cNvSpPr txBox="1"/>
          <p:nvPr/>
        </p:nvSpPr>
        <p:spPr>
          <a:xfrm>
            <a:off x="934155" y="921568"/>
            <a:ext cx="7282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komparasi</a:t>
            </a:r>
            <a:r>
              <a:rPr lang="en-US" dirty="0"/>
              <a:t> </a:t>
            </a:r>
            <a:r>
              <a:rPr lang="en-US" dirty="0" err="1"/>
              <a:t>indikator</a:t>
            </a:r>
            <a:r>
              <a:rPr lang="en-US" dirty="0"/>
              <a:t> </a:t>
            </a:r>
            <a:r>
              <a:rPr lang="en-US" dirty="0" err="1"/>
              <a:t>preseden</a:t>
            </a:r>
            <a:r>
              <a:rPr lang="en-US" dirty="0"/>
              <a:t> </a:t>
            </a:r>
            <a:r>
              <a:rPr lang="en-US" dirty="0" err="1"/>
              <a:t>sarana</a:t>
            </a:r>
            <a:r>
              <a:rPr lang="en-US" dirty="0"/>
              <a:t> </a:t>
            </a:r>
            <a:r>
              <a:rPr lang="en-US" dirty="0" err="1"/>
              <a:t>peribadatan</a:t>
            </a:r>
            <a:r>
              <a:rPr lang="en-US" dirty="0"/>
              <a:t> </a:t>
            </a:r>
            <a:r>
              <a:rPr lang="en-US" dirty="0" err="1"/>
              <a:t>cerdas</a:t>
            </a:r>
            <a:r>
              <a:rPr lang="en-US" dirty="0"/>
              <a:t> dan </a:t>
            </a:r>
            <a:r>
              <a:rPr lang="en-US" dirty="0" err="1"/>
              <a:t>kota</a:t>
            </a:r>
            <a:r>
              <a:rPr lang="en-US" dirty="0"/>
              <a:t> </a:t>
            </a:r>
            <a:r>
              <a:rPr lang="en-US" dirty="0" err="1"/>
              <a:t>bandar</a:t>
            </a:r>
            <a:r>
              <a:rPr lang="en-US" dirty="0"/>
              <a:t> </a:t>
            </a:r>
            <a:r>
              <a:rPr lang="en-US" dirty="0" err="1"/>
              <a:t>lampung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6780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0" name="Google Shape;1440;p46"/>
          <p:cNvGrpSpPr/>
          <p:nvPr/>
        </p:nvGrpSpPr>
        <p:grpSpPr>
          <a:xfrm>
            <a:off x="3281538" y="470975"/>
            <a:ext cx="4587960" cy="3712375"/>
            <a:chOff x="3281538" y="470975"/>
            <a:chExt cx="4587960" cy="3712375"/>
          </a:xfrm>
        </p:grpSpPr>
        <p:sp>
          <p:nvSpPr>
            <p:cNvPr id="1441" name="Google Shape;1441;p46"/>
            <p:cNvSpPr/>
            <p:nvPr/>
          </p:nvSpPr>
          <p:spPr>
            <a:xfrm>
              <a:off x="6871698" y="3185550"/>
              <a:ext cx="997800" cy="997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3281538" y="470975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46"/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46"/>
          <p:cNvSpPr txBox="1"/>
          <p:nvPr/>
        </p:nvSpPr>
        <p:spPr>
          <a:xfrm>
            <a:off x="3777211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6" name="Google Shape;1476;p46"/>
          <p:cNvSpPr txBox="1"/>
          <p:nvPr/>
        </p:nvSpPr>
        <p:spPr>
          <a:xfrm>
            <a:off x="4555479" y="4498986"/>
            <a:ext cx="1159821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lang="en-US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7" name="Google Shape;1477;p46"/>
          <p:cNvSpPr/>
          <p:nvPr/>
        </p:nvSpPr>
        <p:spPr>
          <a:xfrm>
            <a:off x="4555215" y="4973320"/>
            <a:ext cx="1159821" cy="485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8" name="Google Shape;1478;p46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46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209;p42">
            <a:extLst>
              <a:ext uri="{FF2B5EF4-FFF2-40B4-BE49-F238E27FC236}">
                <a16:creationId xmlns:a16="http://schemas.microsoft.com/office/drawing/2014/main" id="{9B55FDA0-FEA9-44BD-9640-1F5FBC2BB401}"/>
              </a:ext>
            </a:extLst>
          </p:cNvPr>
          <p:cNvSpPr txBox="1">
            <a:spLocks/>
          </p:cNvSpPr>
          <p:nvPr/>
        </p:nvSpPr>
        <p:spPr>
          <a:xfrm>
            <a:off x="581648" y="445024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en-US" sz="2400" dirty="0" err="1"/>
              <a:t>Preseden</a:t>
            </a:r>
            <a:r>
              <a:rPr lang="en-US" sz="2400" dirty="0"/>
              <a:t> </a:t>
            </a:r>
            <a:r>
              <a:rPr lang="en-US" sz="2400" dirty="0" err="1"/>
              <a:t>Konsep</a:t>
            </a:r>
            <a:r>
              <a:rPr lang="en-US" sz="2400" dirty="0"/>
              <a:t> </a:t>
            </a:r>
            <a:r>
              <a:rPr lang="en-US" sz="2400" dirty="0" err="1"/>
              <a:t>Sarana</a:t>
            </a:r>
            <a:r>
              <a:rPr lang="en-US" sz="2400" dirty="0"/>
              <a:t> </a:t>
            </a:r>
            <a:r>
              <a:rPr lang="en-US" sz="2400" dirty="0" err="1"/>
              <a:t>Perdagangan</a:t>
            </a:r>
            <a:r>
              <a:rPr lang="en-US" sz="2400" dirty="0"/>
              <a:t> </a:t>
            </a:r>
            <a:r>
              <a:rPr lang="en-US" sz="2400" dirty="0" err="1"/>
              <a:t>cerdas</a:t>
            </a:r>
            <a:endParaRPr lang="en-US" sz="2400" dirty="0"/>
          </a:p>
        </p:txBody>
      </p:sp>
      <p:sp>
        <p:nvSpPr>
          <p:cNvPr id="60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DAE0B40F-F01A-45BF-AFAE-B10D1C6F3929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26D4810-1C76-4174-B928-B7ABE9851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62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398691A2-03D1-4D02-900B-1D38393961D9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A432F4D-E5D2-41DE-A41B-D2E3A51C69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64" name="Google Shape;768;p34">
            <a:hlinkClick r:id="rId8" action="ppaction://hlinksldjump"/>
            <a:extLst>
              <a:ext uri="{FF2B5EF4-FFF2-40B4-BE49-F238E27FC236}">
                <a16:creationId xmlns:a16="http://schemas.microsoft.com/office/drawing/2014/main" id="{57AD4EDF-471D-4C70-9CDF-D8EF05736072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4C5D126B-C330-4A65-B824-E092E7437737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83C8551-9FEF-46B9-ABB8-180258833A3C}"/>
              </a:ext>
            </a:extLst>
          </p:cNvPr>
          <p:cNvSpPr/>
          <p:nvPr/>
        </p:nvSpPr>
        <p:spPr>
          <a:xfrm>
            <a:off x="713224" y="3627384"/>
            <a:ext cx="7717499" cy="84005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just">
              <a:buClr>
                <a:schemeClr val="dk1"/>
              </a:buClr>
              <a:buSzPts val="1100"/>
              <a:buNone/>
            </a:pPr>
            <a:r>
              <a:rPr lang="en-US" dirty="0" err="1"/>
              <a:t>Sintesa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:</a:t>
            </a:r>
          </a:p>
          <a:p>
            <a:pPr marL="0" lvl="0" indent="0" algn="just">
              <a:buClr>
                <a:schemeClr val="dk1"/>
              </a:buClr>
              <a:buSzPts val="1100"/>
              <a:buNone/>
            </a:pP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sarana</a:t>
            </a:r>
            <a:r>
              <a:rPr lang="en-US" dirty="0"/>
              <a:t> digital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masyarakat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kegiatan</a:t>
            </a:r>
            <a:r>
              <a:rPr lang="en-US" dirty="0"/>
              <a:t> </a:t>
            </a:r>
            <a:r>
              <a:rPr lang="en-US" dirty="0" err="1"/>
              <a:t>jual</a:t>
            </a:r>
            <a:r>
              <a:rPr lang="en-US" dirty="0"/>
              <a:t> </a:t>
            </a:r>
            <a:r>
              <a:rPr lang="en-US" dirty="0" err="1"/>
              <a:t>beli</a:t>
            </a:r>
            <a:r>
              <a:rPr lang="en-US" dirty="0"/>
              <a:t> </a:t>
            </a:r>
            <a:r>
              <a:rPr lang="en-US" dirty="0" err="1"/>
              <a:t>masyarakat</a:t>
            </a:r>
            <a:r>
              <a:rPr lang="en-US" dirty="0"/>
              <a:t> </a:t>
            </a:r>
            <a:r>
              <a:rPr lang="en-US" dirty="0" err="1"/>
              <a:t>terutama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UMKM.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81D7A9-62C5-45AD-9364-9CA65408BB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4662" y="945507"/>
            <a:ext cx="2174778" cy="14824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B89A71-46F1-4F0E-ADD9-7FAC30F59E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224" y="947329"/>
            <a:ext cx="2224161" cy="14824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ED2CB6-D551-4DE5-A178-7CE34EC00A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67826" y="945506"/>
            <a:ext cx="2174778" cy="1482461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9F42C0F-FA70-4826-94DF-595ED16842EB}"/>
              </a:ext>
            </a:extLst>
          </p:cNvPr>
          <p:cNvSpPr/>
          <p:nvPr/>
        </p:nvSpPr>
        <p:spPr>
          <a:xfrm>
            <a:off x="713224" y="2571750"/>
            <a:ext cx="1759710" cy="33129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Tokopedia</a:t>
            </a:r>
            <a:endParaRPr 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53F207C-0B86-45D8-81A2-E9D431CE6587}"/>
              </a:ext>
            </a:extLst>
          </p:cNvPr>
          <p:cNvSpPr/>
          <p:nvPr/>
        </p:nvSpPr>
        <p:spPr>
          <a:xfrm>
            <a:off x="3692118" y="2571750"/>
            <a:ext cx="1759710" cy="33129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JAKmikro</a:t>
            </a:r>
            <a:endParaRPr lang="en-US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9BDFBF1-DE51-40A2-8203-13B0B3EFBB4C}"/>
              </a:ext>
            </a:extLst>
          </p:cNvPr>
          <p:cNvSpPr/>
          <p:nvPr/>
        </p:nvSpPr>
        <p:spPr>
          <a:xfrm>
            <a:off x="6671015" y="2577723"/>
            <a:ext cx="1759710" cy="33129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Shopee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2DDF82-BBEB-4005-AD05-C755C1526C4E}"/>
              </a:ext>
            </a:extLst>
          </p:cNvPr>
          <p:cNvCxnSpPr>
            <a:stCxn id="31" idx="2"/>
            <a:endCxn id="22" idx="0"/>
          </p:cNvCxnSpPr>
          <p:nvPr/>
        </p:nvCxnSpPr>
        <p:spPr>
          <a:xfrm>
            <a:off x="1593079" y="2903046"/>
            <a:ext cx="2978895" cy="724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660D906-DA86-46DF-8529-EA2D20B39F71}"/>
              </a:ext>
            </a:extLst>
          </p:cNvPr>
          <p:cNvCxnSpPr>
            <a:stCxn id="32" idx="2"/>
            <a:endCxn id="22" idx="0"/>
          </p:cNvCxnSpPr>
          <p:nvPr/>
        </p:nvCxnSpPr>
        <p:spPr>
          <a:xfrm>
            <a:off x="4571973" y="2903046"/>
            <a:ext cx="1" cy="724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0BA8FD-15E9-4D29-8759-BE89AEA5C264}"/>
              </a:ext>
            </a:extLst>
          </p:cNvPr>
          <p:cNvCxnSpPr>
            <a:stCxn id="33" idx="2"/>
            <a:endCxn id="22" idx="0"/>
          </p:cNvCxnSpPr>
          <p:nvPr/>
        </p:nvCxnSpPr>
        <p:spPr>
          <a:xfrm flipH="1">
            <a:off x="4571974" y="2909019"/>
            <a:ext cx="2978896" cy="718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1492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0" name="Google Shape;1440;p46"/>
          <p:cNvGrpSpPr/>
          <p:nvPr/>
        </p:nvGrpSpPr>
        <p:grpSpPr>
          <a:xfrm>
            <a:off x="3281538" y="470975"/>
            <a:ext cx="4587960" cy="3712375"/>
            <a:chOff x="3281538" y="470975"/>
            <a:chExt cx="4587960" cy="3712375"/>
          </a:xfrm>
        </p:grpSpPr>
        <p:sp>
          <p:nvSpPr>
            <p:cNvPr id="1441" name="Google Shape;1441;p46"/>
            <p:cNvSpPr/>
            <p:nvPr/>
          </p:nvSpPr>
          <p:spPr>
            <a:xfrm>
              <a:off x="6871698" y="3185550"/>
              <a:ext cx="997800" cy="997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3281538" y="470975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46"/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46"/>
          <p:cNvSpPr txBox="1"/>
          <p:nvPr/>
        </p:nvSpPr>
        <p:spPr>
          <a:xfrm>
            <a:off x="3777211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6" name="Google Shape;1476;p46"/>
          <p:cNvSpPr txBox="1"/>
          <p:nvPr/>
        </p:nvSpPr>
        <p:spPr>
          <a:xfrm>
            <a:off x="4555479" y="4498986"/>
            <a:ext cx="1159821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lang="en-US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7" name="Google Shape;1477;p46"/>
          <p:cNvSpPr/>
          <p:nvPr/>
        </p:nvSpPr>
        <p:spPr>
          <a:xfrm>
            <a:off x="4555215" y="4973320"/>
            <a:ext cx="1159821" cy="485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8" name="Google Shape;1478;p46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46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209;p42">
            <a:extLst>
              <a:ext uri="{FF2B5EF4-FFF2-40B4-BE49-F238E27FC236}">
                <a16:creationId xmlns:a16="http://schemas.microsoft.com/office/drawing/2014/main" id="{9B55FDA0-FEA9-44BD-9640-1F5FBC2BB401}"/>
              </a:ext>
            </a:extLst>
          </p:cNvPr>
          <p:cNvSpPr txBox="1">
            <a:spLocks/>
          </p:cNvSpPr>
          <p:nvPr/>
        </p:nvSpPr>
        <p:spPr>
          <a:xfrm>
            <a:off x="581648" y="445059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en-US" sz="2400" dirty="0" err="1"/>
              <a:t>Preseden</a:t>
            </a:r>
            <a:r>
              <a:rPr lang="en-US" sz="2400" dirty="0"/>
              <a:t> </a:t>
            </a:r>
            <a:r>
              <a:rPr lang="en-US" sz="2400" dirty="0" err="1"/>
              <a:t>Konsep</a:t>
            </a:r>
            <a:r>
              <a:rPr lang="en-US" sz="2400" dirty="0"/>
              <a:t> </a:t>
            </a:r>
            <a:r>
              <a:rPr lang="en-US" sz="2400" dirty="0" err="1"/>
              <a:t>Sarana</a:t>
            </a:r>
            <a:r>
              <a:rPr lang="en-US" sz="2400" dirty="0"/>
              <a:t> </a:t>
            </a:r>
            <a:r>
              <a:rPr lang="en-US" sz="2400" dirty="0" err="1"/>
              <a:t>Perdagangan</a:t>
            </a:r>
            <a:r>
              <a:rPr lang="en-US" sz="2400" dirty="0"/>
              <a:t> </a:t>
            </a:r>
            <a:r>
              <a:rPr lang="en-US" sz="2400" dirty="0" err="1"/>
              <a:t>cerdas</a:t>
            </a:r>
            <a:endParaRPr lang="en-US" sz="2400" dirty="0"/>
          </a:p>
        </p:txBody>
      </p:sp>
      <p:sp>
        <p:nvSpPr>
          <p:cNvPr id="60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DAE0B40F-F01A-45BF-AFAE-B10D1C6F3929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26D4810-1C76-4174-B928-B7ABE9851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62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398691A2-03D1-4D02-900B-1D38393961D9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A432F4D-E5D2-41DE-A41B-D2E3A51C69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64" name="Google Shape;768;p34">
            <a:hlinkClick r:id="rId8" action="ppaction://hlinksldjump"/>
            <a:extLst>
              <a:ext uri="{FF2B5EF4-FFF2-40B4-BE49-F238E27FC236}">
                <a16:creationId xmlns:a16="http://schemas.microsoft.com/office/drawing/2014/main" id="{57AD4EDF-471D-4C70-9CDF-D8EF05736072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4C5D126B-C330-4A65-B824-E092E7437737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34" name="Table 3">
            <a:extLst>
              <a:ext uri="{FF2B5EF4-FFF2-40B4-BE49-F238E27FC236}">
                <a16:creationId xmlns:a16="http://schemas.microsoft.com/office/drawing/2014/main" id="{477555CC-9ED5-4396-98A2-887FF3E7D0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685250"/>
              </p:ext>
            </p:extLst>
          </p:nvPr>
        </p:nvGraphicFramePr>
        <p:xfrm>
          <a:off x="721587" y="1271808"/>
          <a:ext cx="7717499" cy="3200400"/>
        </p:xfrm>
        <a:graphic>
          <a:graphicData uri="http://schemas.openxmlformats.org/drawingml/2006/table">
            <a:tbl>
              <a:tblPr firstRow="1" bandRow="1">
                <a:tableStyleId>{622570D0-A7FD-45C4-9C3A-187E027F667F}</a:tableStyleId>
              </a:tblPr>
              <a:tblGrid>
                <a:gridCol w="1512475">
                  <a:extLst>
                    <a:ext uri="{9D8B030D-6E8A-4147-A177-3AD203B41FA5}">
                      <a16:colId xmlns:a16="http://schemas.microsoft.com/office/drawing/2014/main" val="1389434976"/>
                    </a:ext>
                  </a:extLst>
                </a:gridCol>
                <a:gridCol w="841239">
                  <a:extLst>
                    <a:ext uri="{9D8B030D-6E8A-4147-A177-3AD203B41FA5}">
                      <a16:colId xmlns:a16="http://schemas.microsoft.com/office/drawing/2014/main" val="1701171458"/>
                    </a:ext>
                  </a:extLst>
                </a:gridCol>
                <a:gridCol w="2261273">
                  <a:extLst>
                    <a:ext uri="{9D8B030D-6E8A-4147-A177-3AD203B41FA5}">
                      <a16:colId xmlns:a16="http://schemas.microsoft.com/office/drawing/2014/main" val="3414429348"/>
                    </a:ext>
                  </a:extLst>
                </a:gridCol>
                <a:gridCol w="1304887">
                  <a:extLst>
                    <a:ext uri="{9D8B030D-6E8A-4147-A177-3AD203B41FA5}">
                      <a16:colId xmlns:a16="http://schemas.microsoft.com/office/drawing/2014/main" val="771726016"/>
                    </a:ext>
                  </a:extLst>
                </a:gridCol>
                <a:gridCol w="1797625">
                  <a:extLst>
                    <a:ext uri="{9D8B030D-6E8A-4147-A177-3AD203B41FA5}">
                      <a16:colId xmlns:a16="http://schemas.microsoft.com/office/drawing/2014/main" val="3729348047"/>
                    </a:ext>
                  </a:extLst>
                </a:gridCol>
              </a:tblGrid>
              <a:tr h="32428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Indikator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Jakarta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Keterangan</a:t>
                      </a:r>
                      <a:r>
                        <a:rPr lang="en-US" sz="10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Kota Bandar Lampung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Keterangan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58441"/>
                  </a:ext>
                </a:extLst>
              </a:tr>
              <a:tr h="69846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Aksesibilitas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informasi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harga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terkini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Aplikasi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sudah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dapat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mengumpulkan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informasi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terkait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harga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terkini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Sudah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memiliki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aplikasi</a:t>
                      </a:r>
                      <a:r>
                        <a:rPr lang="en-US" sz="1000" dirty="0"/>
                        <a:t> yang </a:t>
                      </a:r>
                      <a:r>
                        <a:rPr lang="en-US" sz="1000" dirty="0" err="1"/>
                        <a:t>dapat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menampilkan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informasi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harga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terkini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namun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hanya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bahan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pokok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saja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317611"/>
                  </a:ext>
                </a:extLst>
              </a:tr>
              <a:tr h="4490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Aksesibilitas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dalam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kegiatan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jual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beli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secara</a:t>
                      </a:r>
                      <a:r>
                        <a:rPr lang="en-US" sz="1000" dirty="0"/>
                        <a:t> online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Aplikasi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dapat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memberikan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aksesibilitas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dalam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kegiatan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jual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beli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secara</a:t>
                      </a:r>
                      <a:r>
                        <a:rPr lang="en-US" sz="1000" dirty="0"/>
                        <a:t> online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Belum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dapat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melakukan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kegiatan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jual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beli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secara</a:t>
                      </a:r>
                      <a:r>
                        <a:rPr lang="en-US" sz="1000" dirty="0"/>
                        <a:t> online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153491"/>
                  </a:ext>
                </a:extLst>
              </a:tr>
              <a:tr h="4490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Aksesibilitas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dalam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melakukan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pembinaan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kepada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pelaku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usaha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Aplikasi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dapat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mengakses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pembinaan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kepada</a:t>
                      </a:r>
                      <a:r>
                        <a:rPr lang="en-US" sz="1000" dirty="0"/>
                        <a:t> para </a:t>
                      </a:r>
                      <a:r>
                        <a:rPr lang="en-US" sz="1000" dirty="0" err="1"/>
                        <a:t>pelaku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usaha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Masih </a:t>
                      </a:r>
                      <a:r>
                        <a:rPr lang="en-US" sz="1000" dirty="0" err="1"/>
                        <a:t>melakukan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pembinaan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kepada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pelaku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usaha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secara</a:t>
                      </a:r>
                      <a:r>
                        <a:rPr lang="en-US" sz="1000" dirty="0"/>
                        <a:t> offline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90629"/>
                  </a:ext>
                </a:extLst>
              </a:tr>
              <a:tr h="69846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Aksesibilitas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informasi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riwayat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transaksi</a:t>
                      </a:r>
                      <a:r>
                        <a:rPr lang="en-US" sz="1000" dirty="0"/>
                        <a:t> dan cashless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Aplikasi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dapat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mengakses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riwayat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transaksi</a:t>
                      </a:r>
                      <a:r>
                        <a:rPr lang="en-US" sz="1000" dirty="0"/>
                        <a:t> dan cashless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Pembayaran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masih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dilakukan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secara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langsung</a:t>
                      </a:r>
                      <a:r>
                        <a:rPr lang="en-US" sz="1000" dirty="0"/>
                        <a:t> dan </a:t>
                      </a:r>
                      <a:r>
                        <a:rPr lang="en-US" sz="1000" dirty="0" err="1"/>
                        <a:t>belum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dapat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mengumpulkan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informasi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riwayat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transaksi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22649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7AB7C18C-2283-465D-AE8E-CF83C444A92D}"/>
              </a:ext>
            </a:extLst>
          </p:cNvPr>
          <p:cNvSpPr txBox="1"/>
          <p:nvPr/>
        </p:nvSpPr>
        <p:spPr>
          <a:xfrm>
            <a:off x="909024" y="949899"/>
            <a:ext cx="7391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komparasi</a:t>
            </a:r>
            <a:r>
              <a:rPr lang="en-US" dirty="0"/>
              <a:t> </a:t>
            </a:r>
            <a:r>
              <a:rPr lang="en-US" dirty="0" err="1"/>
              <a:t>indikator</a:t>
            </a:r>
            <a:r>
              <a:rPr lang="en-US" dirty="0"/>
              <a:t> </a:t>
            </a:r>
            <a:r>
              <a:rPr lang="en-US" dirty="0" err="1"/>
              <a:t>preseden</a:t>
            </a:r>
            <a:r>
              <a:rPr lang="en-US" dirty="0"/>
              <a:t> </a:t>
            </a:r>
            <a:r>
              <a:rPr lang="en-US" dirty="0" err="1"/>
              <a:t>sarana</a:t>
            </a:r>
            <a:r>
              <a:rPr lang="en-US" dirty="0"/>
              <a:t> </a:t>
            </a:r>
            <a:r>
              <a:rPr lang="en-US" dirty="0" err="1"/>
              <a:t>perdagangan</a:t>
            </a:r>
            <a:r>
              <a:rPr lang="en-US" dirty="0"/>
              <a:t> </a:t>
            </a:r>
            <a:r>
              <a:rPr lang="en-US" dirty="0" err="1"/>
              <a:t>cerdas</a:t>
            </a:r>
            <a:r>
              <a:rPr lang="en-US" dirty="0"/>
              <a:t> dan </a:t>
            </a:r>
            <a:r>
              <a:rPr lang="en-US" dirty="0" err="1"/>
              <a:t>kota</a:t>
            </a:r>
            <a:r>
              <a:rPr lang="en-US" dirty="0"/>
              <a:t> </a:t>
            </a:r>
            <a:r>
              <a:rPr lang="en-US" dirty="0" err="1"/>
              <a:t>bandar</a:t>
            </a:r>
            <a:r>
              <a:rPr lang="en-US" dirty="0"/>
              <a:t> </a:t>
            </a:r>
            <a:r>
              <a:rPr lang="en-US" dirty="0" err="1"/>
              <a:t>lampung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625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7" name="Google Shape;577;p34"/>
          <p:cNvGrpSpPr/>
          <p:nvPr/>
        </p:nvGrpSpPr>
        <p:grpSpPr>
          <a:xfrm>
            <a:off x="101721" y="4505825"/>
            <a:ext cx="8940558" cy="84600"/>
            <a:chOff x="155346" y="4358775"/>
            <a:chExt cx="8934304" cy="84600"/>
          </a:xfrm>
        </p:grpSpPr>
        <p:cxnSp>
          <p:nvCxnSpPr>
            <p:cNvPr id="578" name="Google Shape;578;p34"/>
            <p:cNvCxnSpPr/>
            <p:nvPr/>
          </p:nvCxnSpPr>
          <p:spPr>
            <a:xfrm rot="10800000">
              <a:off x="155350" y="4358775"/>
              <a:ext cx="89343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00025" dist="57150" dir="15840000" algn="bl" rotWithShape="0">
                <a:srgbClr val="7966E4"/>
              </a:outerShdw>
            </a:effectLst>
          </p:spPr>
        </p:cxnSp>
        <p:sp>
          <p:nvSpPr>
            <p:cNvPr id="579" name="Google Shape;579;p34"/>
            <p:cNvSpPr/>
            <p:nvPr/>
          </p:nvSpPr>
          <p:spPr>
            <a:xfrm>
              <a:off x="155346" y="4358775"/>
              <a:ext cx="8934300" cy="8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34"/>
          <p:cNvGrpSpPr/>
          <p:nvPr/>
        </p:nvGrpSpPr>
        <p:grpSpPr>
          <a:xfrm rot="10800000" flipH="1">
            <a:off x="3869647" y="950641"/>
            <a:ext cx="2146913" cy="2771751"/>
            <a:chOff x="3875075" y="710349"/>
            <a:chExt cx="2146913" cy="2771751"/>
          </a:xfrm>
        </p:grpSpPr>
        <p:sp>
          <p:nvSpPr>
            <p:cNvPr id="581" name="Google Shape;581;p34"/>
            <p:cNvSpPr/>
            <p:nvPr/>
          </p:nvSpPr>
          <p:spPr>
            <a:xfrm>
              <a:off x="4408975" y="710349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4"/>
            <p:cNvSpPr/>
            <p:nvPr/>
          </p:nvSpPr>
          <p:spPr>
            <a:xfrm>
              <a:off x="3875075" y="2961300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4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34">
            <a:hlinkClick r:id="rId3" action="ppaction://hlinksldjump"/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9" name="Google Shape;769;p34">
            <a:hlinkClick r:id="rId4" action="ppaction://hlinksldjump"/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0" name="Google Shape;770;p34">
            <a:hlinkClick r:id="rId5" action="ppaction://hlinksldjump"/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1" name="Google Shape;771;p34">
            <a:hlinkClick r:id="" action="ppaction://noaction"/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4" name="Google Shape;774;p34"/>
          <p:cNvSpPr txBox="1"/>
          <p:nvPr/>
        </p:nvSpPr>
        <p:spPr>
          <a:xfrm>
            <a:off x="1074111" y="4498986"/>
            <a:ext cx="1159820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3" name="Google Shape;783;p34"/>
          <p:cNvSpPr/>
          <p:nvPr/>
        </p:nvSpPr>
        <p:spPr>
          <a:xfrm>
            <a:off x="1074111" y="4955009"/>
            <a:ext cx="1159820" cy="84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4" name="Google Shape;784;p34">
            <a:hlinkClick r:id="rId6" action="ppaction://hlinksldjump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34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4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818;p35">
            <a:extLst>
              <a:ext uri="{FF2B5EF4-FFF2-40B4-BE49-F238E27FC236}">
                <a16:creationId xmlns:a16="http://schemas.microsoft.com/office/drawing/2014/main" id="{1682206F-0BBA-4742-B78E-AD34A90FA29D}"/>
              </a:ext>
            </a:extLst>
          </p:cNvPr>
          <p:cNvSpPr txBox="1">
            <a:spLocks/>
          </p:cNvSpPr>
          <p:nvPr/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endParaRPr lang="en-US" dirty="0"/>
          </a:p>
        </p:txBody>
      </p:sp>
      <p:pic>
        <p:nvPicPr>
          <p:cNvPr id="216" name="Picture 215">
            <a:extLst>
              <a:ext uri="{FF2B5EF4-FFF2-40B4-BE49-F238E27FC236}">
                <a16:creationId xmlns:a16="http://schemas.microsoft.com/office/drawing/2014/main" id="{AA752544-8F95-4F84-BDB9-B6DAFA537D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86B735-DDCC-46DB-8607-56BCC0481026}"/>
              </a:ext>
            </a:extLst>
          </p:cNvPr>
          <p:cNvSpPr/>
          <p:nvPr/>
        </p:nvSpPr>
        <p:spPr>
          <a:xfrm>
            <a:off x="691938" y="1650113"/>
            <a:ext cx="7717501" cy="572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200" dirty="0" err="1">
                <a:solidFill>
                  <a:schemeClr val="bg2"/>
                </a:solidFill>
              </a:rPr>
              <a:t>Kebutuhan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pengembangan</a:t>
            </a:r>
            <a:r>
              <a:rPr lang="en-US" sz="1200" dirty="0">
                <a:solidFill>
                  <a:schemeClr val="bg2"/>
                </a:solidFill>
              </a:rPr>
              <a:t> smart infrastructure </a:t>
            </a:r>
            <a:r>
              <a:rPr lang="en-US" sz="1200" dirty="0" err="1">
                <a:solidFill>
                  <a:schemeClr val="bg2"/>
                </a:solidFill>
              </a:rPr>
              <a:t>dalam</a:t>
            </a:r>
            <a:r>
              <a:rPr lang="en-US" sz="1200" dirty="0">
                <a:solidFill>
                  <a:schemeClr val="bg2"/>
                </a:solidFill>
              </a:rPr>
              <a:t> smart city </a:t>
            </a:r>
            <a:r>
              <a:rPr lang="en-US" sz="1200" dirty="0" err="1">
                <a:solidFill>
                  <a:schemeClr val="bg2"/>
                </a:solidFill>
              </a:rPr>
              <a:t>menjadi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sangat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diperlukan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guna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b="1" dirty="0" err="1">
                <a:solidFill>
                  <a:schemeClr val="bg2"/>
                </a:solidFill>
              </a:rPr>
              <a:t>mendukung</a:t>
            </a:r>
            <a:r>
              <a:rPr lang="en-US" sz="1200" b="1" dirty="0">
                <a:solidFill>
                  <a:schemeClr val="bg2"/>
                </a:solidFill>
              </a:rPr>
              <a:t> </a:t>
            </a:r>
            <a:r>
              <a:rPr lang="en-US" sz="1200" b="1" dirty="0" err="1">
                <a:solidFill>
                  <a:schemeClr val="bg2"/>
                </a:solidFill>
              </a:rPr>
              <a:t>keseimbangan</a:t>
            </a:r>
            <a:r>
              <a:rPr lang="en-US" sz="1200" b="1" dirty="0">
                <a:solidFill>
                  <a:schemeClr val="bg2"/>
                </a:solidFill>
              </a:rPr>
              <a:t> </a:t>
            </a:r>
            <a:r>
              <a:rPr lang="en-US" sz="1200" b="1" dirty="0" err="1">
                <a:solidFill>
                  <a:schemeClr val="bg2"/>
                </a:solidFill>
              </a:rPr>
              <a:t>dalam</a:t>
            </a:r>
            <a:r>
              <a:rPr lang="en-US" sz="1200" b="1" dirty="0">
                <a:solidFill>
                  <a:schemeClr val="bg2"/>
                </a:solidFill>
              </a:rPr>
              <a:t> </a:t>
            </a:r>
            <a:r>
              <a:rPr lang="en-US" sz="1200" b="1" dirty="0" err="1">
                <a:solidFill>
                  <a:schemeClr val="bg2"/>
                </a:solidFill>
              </a:rPr>
              <a:t>penerapan</a:t>
            </a:r>
            <a:r>
              <a:rPr lang="en-US" sz="1200" b="1" dirty="0">
                <a:solidFill>
                  <a:schemeClr val="bg2"/>
                </a:solidFill>
              </a:rPr>
              <a:t> smart city </a:t>
            </a:r>
            <a:r>
              <a:rPr lang="en-US" sz="1200" dirty="0">
                <a:solidFill>
                  <a:schemeClr val="bg2"/>
                </a:solidFill>
              </a:rPr>
              <a:t>yang </a:t>
            </a:r>
            <a:r>
              <a:rPr lang="en-US" sz="1200" dirty="0" err="1">
                <a:solidFill>
                  <a:schemeClr val="bg2"/>
                </a:solidFill>
              </a:rPr>
              <a:t>memiliki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beberapa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bagian</a:t>
            </a:r>
            <a:r>
              <a:rPr lang="en-US" sz="1200" dirty="0">
                <a:solidFill>
                  <a:schemeClr val="bg2"/>
                </a:solidFill>
              </a:rPr>
              <a:t> agar </a:t>
            </a:r>
            <a:r>
              <a:rPr lang="en-US" sz="1200" dirty="0" err="1">
                <a:solidFill>
                  <a:schemeClr val="bg2"/>
                </a:solidFill>
              </a:rPr>
              <a:t>bisa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membuat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masyarakat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ikut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siap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dalam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menghadapi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terciptanya</a:t>
            </a:r>
            <a:r>
              <a:rPr lang="en-US" sz="1200" dirty="0">
                <a:solidFill>
                  <a:schemeClr val="bg2"/>
                </a:solidFill>
              </a:rPr>
              <a:t> smart city </a:t>
            </a:r>
            <a:r>
              <a:rPr lang="en-US" sz="1200" dirty="0" err="1">
                <a:solidFill>
                  <a:schemeClr val="bg2"/>
                </a:solidFill>
              </a:rPr>
              <a:t>dalam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suatu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perkotaan</a:t>
            </a:r>
            <a:r>
              <a:rPr lang="en-US" sz="12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74BA0A-8ABF-44B2-85DC-F727F05E40EC}"/>
              </a:ext>
            </a:extLst>
          </p:cNvPr>
          <p:cNvSpPr/>
          <p:nvPr/>
        </p:nvSpPr>
        <p:spPr>
          <a:xfrm>
            <a:off x="691938" y="2453762"/>
            <a:ext cx="7717501" cy="402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err="1">
                <a:solidFill>
                  <a:schemeClr val="bg2"/>
                </a:solidFill>
              </a:rPr>
              <a:t>Tahun</a:t>
            </a:r>
            <a:r>
              <a:rPr lang="en-US" sz="1200" dirty="0">
                <a:solidFill>
                  <a:schemeClr val="bg2"/>
                </a:solidFill>
              </a:rPr>
              <a:t> 2019, </a:t>
            </a:r>
            <a:r>
              <a:rPr lang="en-US" sz="1200" dirty="0" err="1">
                <a:solidFill>
                  <a:schemeClr val="bg2"/>
                </a:solidFill>
              </a:rPr>
              <a:t>Pemerintah</a:t>
            </a:r>
            <a:r>
              <a:rPr lang="en-US" sz="1200" dirty="0">
                <a:solidFill>
                  <a:schemeClr val="bg2"/>
                </a:solidFill>
              </a:rPr>
              <a:t> Kota Bandar Lampung </a:t>
            </a:r>
            <a:r>
              <a:rPr lang="en-US" sz="1200" dirty="0" err="1">
                <a:solidFill>
                  <a:schemeClr val="bg2"/>
                </a:solidFill>
              </a:rPr>
              <a:t>merencanakan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merapihkan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infrastruktur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dengan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pembangunan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kabel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listrik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bawa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tanah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hingga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pengembangan</a:t>
            </a:r>
            <a:r>
              <a:rPr lang="en-US" sz="1200" dirty="0">
                <a:solidFill>
                  <a:schemeClr val="bg2"/>
                </a:solidFill>
              </a:rPr>
              <a:t> fiber </a:t>
            </a:r>
            <a:r>
              <a:rPr lang="en-US" sz="1200" dirty="0" err="1">
                <a:solidFill>
                  <a:schemeClr val="bg2"/>
                </a:solidFill>
              </a:rPr>
              <a:t>optik</a:t>
            </a:r>
            <a:r>
              <a:rPr lang="en-US" sz="1200" dirty="0">
                <a:solidFill>
                  <a:schemeClr val="bg2"/>
                </a:solidFill>
              </a:rPr>
              <a:t>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15FB73-83D9-48D5-B56F-C1E2BF649277}"/>
              </a:ext>
            </a:extLst>
          </p:cNvPr>
          <p:cNvSpPr/>
          <p:nvPr/>
        </p:nvSpPr>
        <p:spPr>
          <a:xfrm>
            <a:off x="713221" y="3085386"/>
            <a:ext cx="7717499" cy="7088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100" b="1" dirty="0" err="1">
                <a:solidFill>
                  <a:schemeClr val="bg2"/>
                </a:solidFill>
              </a:rPr>
              <a:t>Penerapan</a:t>
            </a:r>
            <a:r>
              <a:rPr lang="en-US" sz="1100" b="1" dirty="0">
                <a:solidFill>
                  <a:schemeClr val="bg2"/>
                </a:solidFill>
              </a:rPr>
              <a:t> smart </a:t>
            </a:r>
            <a:r>
              <a:rPr lang="en-US" sz="1100" b="1" dirty="0" err="1">
                <a:solidFill>
                  <a:schemeClr val="bg2"/>
                </a:solidFill>
              </a:rPr>
              <a:t>infrastruktur</a:t>
            </a:r>
            <a:r>
              <a:rPr lang="en-US" sz="1100" b="1" dirty="0">
                <a:solidFill>
                  <a:schemeClr val="bg2"/>
                </a:solidFill>
              </a:rPr>
              <a:t> </a:t>
            </a:r>
            <a:r>
              <a:rPr lang="en-US" sz="1100" b="1" dirty="0" err="1">
                <a:solidFill>
                  <a:schemeClr val="bg2"/>
                </a:solidFill>
              </a:rPr>
              <a:t>ini</a:t>
            </a:r>
            <a:r>
              <a:rPr lang="en-US" sz="1100" b="1" dirty="0">
                <a:solidFill>
                  <a:schemeClr val="bg2"/>
                </a:solidFill>
              </a:rPr>
              <a:t> </a:t>
            </a:r>
            <a:r>
              <a:rPr lang="en-US" sz="1100" b="1" dirty="0" err="1">
                <a:solidFill>
                  <a:schemeClr val="bg2"/>
                </a:solidFill>
              </a:rPr>
              <a:t>penting</a:t>
            </a:r>
            <a:r>
              <a:rPr lang="en-US" sz="1100" b="1" dirty="0">
                <a:solidFill>
                  <a:schemeClr val="bg2"/>
                </a:solidFill>
              </a:rPr>
              <a:t> </a:t>
            </a:r>
            <a:r>
              <a:rPr lang="en-US" sz="1100" b="1" dirty="0" err="1">
                <a:solidFill>
                  <a:schemeClr val="bg2"/>
                </a:solidFill>
              </a:rPr>
              <a:t>untuk</a:t>
            </a:r>
            <a:r>
              <a:rPr lang="en-US" sz="1100" b="1" dirty="0">
                <a:solidFill>
                  <a:schemeClr val="bg2"/>
                </a:solidFill>
              </a:rPr>
              <a:t> </a:t>
            </a:r>
            <a:r>
              <a:rPr lang="en-US" sz="1100" b="1" dirty="0" err="1">
                <a:solidFill>
                  <a:schemeClr val="bg2"/>
                </a:solidFill>
              </a:rPr>
              <a:t>meningkatkan</a:t>
            </a:r>
            <a:r>
              <a:rPr lang="en-US" sz="1100" b="1" dirty="0">
                <a:solidFill>
                  <a:schemeClr val="bg2"/>
                </a:solidFill>
              </a:rPr>
              <a:t> </a:t>
            </a:r>
            <a:r>
              <a:rPr lang="en-US" sz="1100" b="1" dirty="0" err="1">
                <a:solidFill>
                  <a:schemeClr val="bg2"/>
                </a:solidFill>
              </a:rPr>
              <a:t>kualitas</a:t>
            </a:r>
            <a:r>
              <a:rPr lang="en-US" sz="1100" b="1" dirty="0">
                <a:solidFill>
                  <a:schemeClr val="bg2"/>
                </a:solidFill>
              </a:rPr>
              <a:t> </a:t>
            </a:r>
            <a:r>
              <a:rPr lang="en-US" sz="1100" b="1" dirty="0" err="1">
                <a:solidFill>
                  <a:schemeClr val="bg2"/>
                </a:solidFill>
              </a:rPr>
              <a:t>pelayanan</a:t>
            </a:r>
            <a:r>
              <a:rPr lang="en-US" sz="1100" b="1" dirty="0">
                <a:solidFill>
                  <a:schemeClr val="bg2"/>
                </a:solidFill>
              </a:rPr>
              <a:t> </a:t>
            </a:r>
            <a:r>
              <a:rPr lang="en-US" sz="1100" b="1" dirty="0" err="1">
                <a:solidFill>
                  <a:schemeClr val="bg2"/>
                </a:solidFill>
              </a:rPr>
              <a:t>umum</a:t>
            </a:r>
            <a:r>
              <a:rPr lang="en-US" sz="1100" b="1" dirty="0">
                <a:solidFill>
                  <a:schemeClr val="bg2"/>
                </a:solidFill>
              </a:rPr>
              <a:t> yang </a:t>
            </a:r>
            <a:r>
              <a:rPr lang="en-US" sz="1100" b="1" dirty="0" err="1">
                <a:solidFill>
                  <a:schemeClr val="bg2"/>
                </a:solidFill>
              </a:rPr>
              <a:t>termasuk</a:t>
            </a:r>
            <a:r>
              <a:rPr lang="en-US" sz="1100" b="1" dirty="0">
                <a:solidFill>
                  <a:schemeClr val="bg2"/>
                </a:solidFill>
              </a:rPr>
              <a:t> </a:t>
            </a:r>
            <a:r>
              <a:rPr lang="en-US" sz="1100" b="1" dirty="0" err="1">
                <a:solidFill>
                  <a:schemeClr val="bg2"/>
                </a:solidFill>
              </a:rPr>
              <a:t>dalam</a:t>
            </a:r>
            <a:r>
              <a:rPr lang="en-US" sz="1100" b="1" dirty="0">
                <a:solidFill>
                  <a:schemeClr val="bg2"/>
                </a:solidFill>
              </a:rPr>
              <a:t> </a:t>
            </a:r>
            <a:r>
              <a:rPr lang="en-US" sz="1100" b="1" dirty="0" err="1">
                <a:solidFill>
                  <a:schemeClr val="bg2"/>
                </a:solidFill>
              </a:rPr>
              <a:t>penerapan</a:t>
            </a:r>
            <a:r>
              <a:rPr lang="en-US" sz="1100" b="1" dirty="0">
                <a:solidFill>
                  <a:schemeClr val="bg2"/>
                </a:solidFill>
              </a:rPr>
              <a:t> smart infrastructure pada </a:t>
            </a:r>
            <a:r>
              <a:rPr lang="en-US" sz="1100" b="1" dirty="0" err="1">
                <a:solidFill>
                  <a:schemeClr val="bg2"/>
                </a:solidFill>
              </a:rPr>
              <a:t>aspek</a:t>
            </a:r>
            <a:r>
              <a:rPr lang="en-US" sz="1100" b="1" dirty="0">
                <a:solidFill>
                  <a:schemeClr val="bg2"/>
                </a:solidFill>
              </a:rPr>
              <a:t> </a:t>
            </a:r>
            <a:r>
              <a:rPr lang="en-US" sz="1100" b="1" dirty="0" err="1">
                <a:solidFill>
                  <a:schemeClr val="bg2"/>
                </a:solidFill>
              </a:rPr>
              <a:t>sarana</a:t>
            </a:r>
            <a:r>
              <a:rPr lang="en-US" sz="1100" b="1" dirty="0">
                <a:solidFill>
                  <a:schemeClr val="bg2"/>
                </a:solidFill>
              </a:rPr>
              <a:t> </a:t>
            </a:r>
            <a:r>
              <a:rPr lang="en-US" sz="1100" b="1" dirty="0" err="1">
                <a:solidFill>
                  <a:schemeClr val="bg2"/>
                </a:solidFill>
              </a:rPr>
              <a:t>perkotaan</a:t>
            </a:r>
            <a:r>
              <a:rPr lang="en-US" sz="1100" b="1" dirty="0">
                <a:solidFill>
                  <a:schemeClr val="bg2"/>
                </a:solidFill>
              </a:rPr>
              <a:t>.  </a:t>
            </a:r>
            <a:r>
              <a:rPr lang="en-US" sz="1100" dirty="0" err="1">
                <a:solidFill>
                  <a:schemeClr val="bg2"/>
                </a:solidFill>
              </a:rPr>
              <a:t>Perbedaan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jumlah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penduduk</a:t>
            </a:r>
            <a:r>
              <a:rPr lang="en-US" sz="1100" dirty="0">
                <a:solidFill>
                  <a:schemeClr val="bg2"/>
                </a:solidFill>
              </a:rPr>
              <a:t>, </a:t>
            </a:r>
            <a:r>
              <a:rPr lang="en-US" sz="1100" dirty="0" err="1">
                <a:solidFill>
                  <a:schemeClr val="bg2"/>
                </a:solidFill>
              </a:rPr>
              <a:t>luas</a:t>
            </a:r>
            <a:r>
              <a:rPr lang="en-US" sz="1100" dirty="0">
                <a:solidFill>
                  <a:schemeClr val="bg2"/>
                </a:solidFill>
              </a:rPr>
              <a:t> wilayah dan </a:t>
            </a:r>
            <a:r>
              <a:rPr lang="en-US" sz="1100" dirty="0" err="1">
                <a:solidFill>
                  <a:schemeClr val="bg2"/>
                </a:solidFill>
              </a:rPr>
              <a:t>tingkat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kepadatan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ini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menjadi</a:t>
            </a:r>
            <a:r>
              <a:rPr lang="en-US" sz="1100" dirty="0">
                <a:solidFill>
                  <a:schemeClr val="bg2"/>
                </a:solidFill>
              </a:rPr>
              <a:t> salah </a:t>
            </a:r>
            <a:r>
              <a:rPr lang="en-US" sz="1100" dirty="0" err="1">
                <a:solidFill>
                  <a:schemeClr val="bg2"/>
                </a:solidFill>
              </a:rPr>
              <a:t>satu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permasalahan</a:t>
            </a:r>
            <a:r>
              <a:rPr lang="en-US" sz="1100" dirty="0">
                <a:solidFill>
                  <a:schemeClr val="bg2"/>
                </a:solidFill>
              </a:rPr>
              <a:t> yang </a:t>
            </a:r>
            <a:r>
              <a:rPr lang="en-US" sz="1100" dirty="0" err="1">
                <a:solidFill>
                  <a:schemeClr val="bg2"/>
                </a:solidFill>
              </a:rPr>
              <a:t>perlu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dikaji</a:t>
            </a:r>
            <a:r>
              <a:rPr lang="en-US" sz="1100" dirty="0">
                <a:solidFill>
                  <a:schemeClr val="bg2"/>
                </a:solidFill>
              </a:rPr>
              <a:t> agar </a:t>
            </a:r>
            <a:r>
              <a:rPr lang="en-US" sz="1100" dirty="0" err="1">
                <a:solidFill>
                  <a:schemeClr val="bg2"/>
                </a:solidFill>
              </a:rPr>
              <a:t>dalam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penerapan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konsep</a:t>
            </a:r>
            <a:r>
              <a:rPr lang="en-US" sz="1100" dirty="0">
                <a:solidFill>
                  <a:schemeClr val="bg2"/>
                </a:solidFill>
              </a:rPr>
              <a:t> smart infrastructure  di Kota Bandar Lampung </a:t>
            </a:r>
            <a:r>
              <a:rPr lang="en-US" sz="1100" dirty="0" err="1">
                <a:solidFill>
                  <a:schemeClr val="bg2"/>
                </a:solidFill>
              </a:rPr>
              <a:t>dapat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sesuai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dengan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karakteristik</a:t>
            </a:r>
            <a:r>
              <a:rPr lang="en-US" sz="1100" dirty="0">
                <a:solidFill>
                  <a:schemeClr val="bg2"/>
                </a:solidFill>
              </a:rPr>
              <a:t> wilayah yang </a:t>
            </a:r>
            <a:r>
              <a:rPr lang="en-US" sz="1100" dirty="0" err="1">
                <a:solidFill>
                  <a:schemeClr val="bg2"/>
                </a:solidFill>
              </a:rPr>
              <a:t>ada</a:t>
            </a:r>
            <a:r>
              <a:rPr lang="en-US" sz="1100" dirty="0">
                <a:solidFill>
                  <a:schemeClr val="bg2"/>
                </a:solidFill>
              </a:rPr>
              <a:t> di Kota Bandar Lampung.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EA0E0B7-0634-4407-862C-69D457E5A567}"/>
              </a:ext>
            </a:extLst>
          </p:cNvPr>
          <p:cNvSpPr/>
          <p:nvPr/>
        </p:nvSpPr>
        <p:spPr>
          <a:xfrm>
            <a:off x="713222" y="3992693"/>
            <a:ext cx="7717498" cy="475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200" dirty="0" err="1">
                <a:solidFill>
                  <a:schemeClr val="bg2"/>
                </a:solidFill>
              </a:rPr>
              <a:t>Berdasarkan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hal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tersebut</a:t>
            </a:r>
            <a:r>
              <a:rPr lang="en-US" sz="1200" dirty="0">
                <a:solidFill>
                  <a:schemeClr val="bg2"/>
                </a:solidFill>
              </a:rPr>
              <a:t>, </a:t>
            </a:r>
            <a:r>
              <a:rPr lang="en-US" sz="1200" dirty="0" err="1">
                <a:solidFill>
                  <a:schemeClr val="bg2"/>
                </a:solidFill>
              </a:rPr>
              <a:t>penting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untuk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dilakukan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kajian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pengembangan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i="1" dirty="0">
                <a:solidFill>
                  <a:schemeClr val="bg2"/>
                </a:solidFill>
              </a:rPr>
              <a:t>smart infrastructure </a:t>
            </a:r>
            <a:r>
              <a:rPr lang="en-US" sz="1200" dirty="0">
                <a:solidFill>
                  <a:schemeClr val="bg2"/>
                </a:solidFill>
              </a:rPr>
              <a:t>pada </a:t>
            </a:r>
            <a:r>
              <a:rPr lang="en-US" sz="1200" dirty="0" err="1">
                <a:solidFill>
                  <a:schemeClr val="bg2"/>
                </a:solidFill>
              </a:rPr>
              <a:t>aspek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sarana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perkotaan</a:t>
            </a:r>
            <a:r>
              <a:rPr lang="en-US" sz="1200" dirty="0">
                <a:solidFill>
                  <a:schemeClr val="bg2"/>
                </a:solidFill>
              </a:rPr>
              <a:t> di Bandar Lampung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FEA479F4-0375-42BC-9D3E-C92B0801FE4F}"/>
              </a:ext>
            </a:extLst>
          </p:cNvPr>
          <p:cNvSpPr/>
          <p:nvPr/>
        </p:nvSpPr>
        <p:spPr>
          <a:xfrm>
            <a:off x="4427956" y="1433587"/>
            <a:ext cx="288028" cy="1926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B28FE93C-5AF8-424F-9791-DBC7E1098746}"/>
              </a:ext>
            </a:extLst>
          </p:cNvPr>
          <p:cNvSpPr/>
          <p:nvPr/>
        </p:nvSpPr>
        <p:spPr>
          <a:xfrm>
            <a:off x="4427956" y="2247681"/>
            <a:ext cx="288028" cy="1926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65DE738A-551D-49E4-BA55-F7EDA541D5FC}"/>
              </a:ext>
            </a:extLst>
          </p:cNvPr>
          <p:cNvSpPr/>
          <p:nvPr/>
        </p:nvSpPr>
        <p:spPr>
          <a:xfrm>
            <a:off x="4427956" y="2876613"/>
            <a:ext cx="288028" cy="1926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6F9EB65-0BF5-489D-A938-BD492B3A5216}"/>
              </a:ext>
            </a:extLst>
          </p:cNvPr>
          <p:cNvSpPr/>
          <p:nvPr/>
        </p:nvSpPr>
        <p:spPr>
          <a:xfrm>
            <a:off x="691938" y="905099"/>
            <a:ext cx="7738783" cy="504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100" dirty="0" err="1">
                <a:solidFill>
                  <a:schemeClr val="bg2"/>
                </a:solidFill>
              </a:rPr>
              <a:t>Sarana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dalam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perkotaan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menjadi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sangat</a:t>
            </a:r>
            <a:r>
              <a:rPr lang="en-US" sz="1100" dirty="0">
                <a:solidFill>
                  <a:schemeClr val="bg2"/>
                </a:solidFill>
              </a:rPr>
              <a:t> vital </a:t>
            </a:r>
            <a:r>
              <a:rPr lang="en-US" sz="1100" dirty="0" err="1">
                <a:solidFill>
                  <a:schemeClr val="bg2"/>
                </a:solidFill>
              </a:rPr>
              <a:t>karena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dapat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b="1" dirty="0" err="1">
                <a:solidFill>
                  <a:schemeClr val="bg2"/>
                </a:solidFill>
              </a:rPr>
              <a:t>mempermudah</a:t>
            </a:r>
            <a:r>
              <a:rPr lang="en-US" sz="1100" b="1" dirty="0">
                <a:solidFill>
                  <a:schemeClr val="bg2"/>
                </a:solidFill>
              </a:rPr>
              <a:t> </a:t>
            </a:r>
            <a:r>
              <a:rPr lang="en-US" sz="1100" b="1" dirty="0" err="1">
                <a:solidFill>
                  <a:schemeClr val="bg2"/>
                </a:solidFill>
              </a:rPr>
              <a:t>kegiatan</a:t>
            </a:r>
            <a:r>
              <a:rPr lang="en-US" sz="1100" b="1" dirty="0">
                <a:solidFill>
                  <a:schemeClr val="bg2"/>
                </a:solidFill>
              </a:rPr>
              <a:t> </a:t>
            </a:r>
            <a:r>
              <a:rPr lang="en-US" sz="1100" b="1" dirty="0" err="1">
                <a:solidFill>
                  <a:schemeClr val="bg2"/>
                </a:solidFill>
              </a:rPr>
              <a:t>masyarakat</a:t>
            </a:r>
            <a:r>
              <a:rPr lang="en-US" sz="1100" b="1" dirty="0">
                <a:solidFill>
                  <a:schemeClr val="bg2"/>
                </a:solidFill>
              </a:rPr>
              <a:t> </a:t>
            </a:r>
            <a:r>
              <a:rPr lang="en-US" sz="1100" b="1" dirty="0" err="1">
                <a:solidFill>
                  <a:schemeClr val="bg2"/>
                </a:solidFill>
              </a:rPr>
              <a:t>terutama</a:t>
            </a:r>
            <a:r>
              <a:rPr lang="en-US" sz="1100" b="1" dirty="0">
                <a:solidFill>
                  <a:schemeClr val="bg2"/>
                </a:solidFill>
              </a:rPr>
              <a:t> </a:t>
            </a:r>
            <a:r>
              <a:rPr lang="en-US" sz="1100" b="1" dirty="0" err="1">
                <a:solidFill>
                  <a:schemeClr val="bg2"/>
                </a:solidFill>
              </a:rPr>
              <a:t>dalam</a:t>
            </a:r>
            <a:r>
              <a:rPr lang="en-US" sz="1100" b="1" dirty="0">
                <a:solidFill>
                  <a:schemeClr val="bg2"/>
                </a:solidFill>
              </a:rPr>
              <a:t> </a:t>
            </a:r>
            <a:r>
              <a:rPr lang="en-US" sz="1100" b="1" dirty="0" err="1">
                <a:solidFill>
                  <a:schemeClr val="bg2"/>
                </a:solidFill>
              </a:rPr>
              <a:t>memberikan</a:t>
            </a:r>
            <a:r>
              <a:rPr lang="en-US" sz="1100" b="1" dirty="0">
                <a:solidFill>
                  <a:schemeClr val="bg2"/>
                </a:solidFill>
              </a:rPr>
              <a:t> rasa </a:t>
            </a:r>
            <a:r>
              <a:rPr lang="en-US" sz="1100" b="1" dirty="0" err="1">
                <a:solidFill>
                  <a:schemeClr val="bg2"/>
                </a:solidFill>
              </a:rPr>
              <a:t>nyaman</a:t>
            </a:r>
            <a:r>
              <a:rPr lang="en-US" sz="1100" b="1" dirty="0">
                <a:solidFill>
                  <a:schemeClr val="bg2"/>
                </a:solidFill>
              </a:rPr>
              <a:t> dan </a:t>
            </a:r>
            <a:r>
              <a:rPr lang="en-US" sz="1100" b="1" dirty="0" err="1">
                <a:solidFill>
                  <a:schemeClr val="bg2"/>
                </a:solidFill>
              </a:rPr>
              <a:t>kemudahan</a:t>
            </a:r>
            <a:r>
              <a:rPr lang="en-US" sz="1100" b="1" dirty="0">
                <a:solidFill>
                  <a:schemeClr val="bg2"/>
                </a:solidFill>
              </a:rPr>
              <a:t> </a:t>
            </a:r>
            <a:r>
              <a:rPr lang="en-US" sz="1100" b="1" dirty="0" err="1">
                <a:solidFill>
                  <a:schemeClr val="bg2"/>
                </a:solidFill>
              </a:rPr>
              <a:t>dalam</a:t>
            </a:r>
            <a:r>
              <a:rPr lang="en-US" sz="1100" b="1" dirty="0">
                <a:solidFill>
                  <a:schemeClr val="bg2"/>
                </a:solidFill>
              </a:rPr>
              <a:t> </a:t>
            </a:r>
            <a:r>
              <a:rPr lang="en-US" sz="1100" b="1" dirty="0" err="1">
                <a:solidFill>
                  <a:schemeClr val="bg2"/>
                </a:solidFill>
              </a:rPr>
              <a:t>efisiensi</a:t>
            </a:r>
            <a:r>
              <a:rPr lang="en-US" sz="1100" b="1" dirty="0">
                <a:solidFill>
                  <a:schemeClr val="bg2"/>
                </a:solidFill>
              </a:rPr>
              <a:t> </a:t>
            </a:r>
            <a:r>
              <a:rPr lang="en-US" sz="1100" b="1" dirty="0" err="1">
                <a:solidFill>
                  <a:schemeClr val="bg2"/>
                </a:solidFill>
              </a:rPr>
              <a:t>waktu</a:t>
            </a:r>
            <a:r>
              <a:rPr lang="en-US" sz="1100" b="1" dirty="0">
                <a:solidFill>
                  <a:schemeClr val="bg2"/>
                </a:solidFill>
              </a:rPr>
              <a:t> </a:t>
            </a:r>
            <a:r>
              <a:rPr lang="en-US" sz="1100" b="1" dirty="0" err="1">
                <a:solidFill>
                  <a:schemeClr val="bg2"/>
                </a:solidFill>
              </a:rPr>
              <a:t>serta</a:t>
            </a:r>
            <a:r>
              <a:rPr lang="en-US" sz="1100" b="1" dirty="0">
                <a:solidFill>
                  <a:schemeClr val="bg2"/>
                </a:solidFill>
              </a:rPr>
              <a:t> </a:t>
            </a:r>
            <a:r>
              <a:rPr lang="en-US" sz="1100" b="1" dirty="0" err="1">
                <a:solidFill>
                  <a:schemeClr val="bg2"/>
                </a:solidFill>
              </a:rPr>
              <a:t>dapat</a:t>
            </a:r>
            <a:r>
              <a:rPr lang="en-US" sz="1100" b="1" dirty="0">
                <a:solidFill>
                  <a:schemeClr val="bg2"/>
                </a:solidFill>
              </a:rPr>
              <a:t> </a:t>
            </a:r>
            <a:r>
              <a:rPr lang="en-US" sz="1100" b="1" dirty="0" err="1">
                <a:solidFill>
                  <a:schemeClr val="bg2"/>
                </a:solidFill>
              </a:rPr>
              <a:t>mendukung</a:t>
            </a:r>
            <a:r>
              <a:rPr lang="en-US" sz="1100" b="1" dirty="0">
                <a:solidFill>
                  <a:schemeClr val="bg2"/>
                </a:solidFill>
              </a:rPr>
              <a:t> </a:t>
            </a:r>
            <a:r>
              <a:rPr lang="en-US" sz="1100" b="1" dirty="0" err="1">
                <a:solidFill>
                  <a:schemeClr val="bg2"/>
                </a:solidFill>
              </a:rPr>
              <a:t>keberlangsungan</a:t>
            </a:r>
            <a:r>
              <a:rPr lang="en-US" sz="1100" b="1" dirty="0">
                <a:solidFill>
                  <a:schemeClr val="bg2"/>
                </a:solidFill>
              </a:rPr>
              <a:t> </a:t>
            </a:r>
            <a:r>
              <a:rPr lang="en-US" sz="1100" b="1" dirty="0" err="1">
                <a:solidFill>
                  <a:schemeClr val="bg2"/>
                </a:solidFill>
              </a:rPr>
              <a:t>interaksi</a:t>
            </a:r>
            <a:r>
              <a:rPr lang="en-US" sz="1100" b="1" dirty="0">
                <a:solidFill>
                  <a:schemeClr val="bg2"/>
                </a:solidFill>
              </a:rPr>
              <a:t> </a:t>
            </a:r>
            <a:r>
              <a:rPr lang="en-US" sz="1100" b="1" dirty="0" err="1">
                <a:solidFill>
                  <a:schemeClr val="bg2"/>
                </a:solidFill>
              </a:rPr>
              <a:t>satu</a:t>
            </a:r>
            <a:r>
              <a:rPr lang="en-US" sz="1100" b="1" dirty="0">
                <a:solidFill>
                  <a:schemeClr val="bg2"/>
                </a:solidFill>
              </a:rPr>
              <a:t> </a:t>
            </a:r>
            <a:r>
              <a:rPr lang="en-US" sz="1100" b="1" dirty="0" err="1">
                <a:solidFill>
                  <a:schemeClr val="bg2"/>
                </a:solidFill>
              </a:rPr>
              <a:t>dengan</a:t>
            </a:r>
            <a:r>
              <a:rPr lang="en-US" sz="1100" b="1" dirty="0">
                <a:solidFill>
                  <a:schemeClr val="bg2"/>
                </a:solidFill>
              </a:rPr>
              <a:t> yang </a:t>
            </a:r>
            <a:r>
              <a:rPr lang="en-US" sz="1100" b="1" dirty="0" err="1">
                <a:solidFill>
                  <a:schemeClr val="bg2"/>
                </a:solidFill>
              </a:rPr>
              <a:t>lainnya</a:t>
            </a:r>
            <a:r>
              <a:rPr lang="en-US" sz="1100" b="1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311513DE-5A6E-424E-9648-FD616B080E88}"/>
              </a:ext>
            </a:extLst>
          </p:cNvPr>
          <p:cNvSpPr/>
          <p:nvPr/>
        </p:nvSpPr>
        <p:spPr>
          <a:xfrm>
            <a:off x="4427956" y="3787109"/>
            <a:ext cx="288028" cy="1926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0" name="Google Shape;1440;p46"/>
          <p:cNvGrpSpPr/>
          <p:nvPr/>
        </p:nvGrpSpPr>
        <p:grpSpPr>
          <a:xfrm>
            <a:off x="3281538" y="470975"/>
            <a:ext cx="4587960" cy="3712375"/>
            <a:chOff x="3281538" y="470975"/>
            <a:chExt cx="4587960" cy="3712375"/>
          </a:xfrm>
        </p:grpSpPr>
        <p:sp>
          <p:nvSpPr>
            <p:cNvPr id="1441" name="Google Shape;1441;p46"/>
            <p:cNvSpPr/>
            <p:nvPr/>
          </p:nvSpPr>
          <p:spPr>
            <a:xfrm>
              <a:off x="6871698" y="3185550"/>
              <a:ext cx="997800" cy="997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3281538" y="470975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46"/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46"/>
          <p:cNvSpPr txBox="1"/>
          <p:nvPr/>
        </p:nvSpPr>
        <p:spPr>
          <a:xfrm>
            <a:off x="3777211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6" name="Google Shape;1476;p46"/>
          <p:cNvSpPr txBox="1"/>
          <p:nvPr/>
        </p:nvSpPr>
        <p:spPr>
          <a:xfrm>
            <a:off x="4555479" y="4498986"/>
            <a:ext cx="1159821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lang="en-US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7" name="Google Shape;1477;p46"/>
          <p:cNvSpPr/>
          <p:nvPr/>
        </p:nvSpPr>
        <p:spPr>
          <a:xfrm>
            <a:off x="4555215" y="4973320"/>
            <a:ext cx="1159821" cy="485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8" name="Google Shape;1478;p46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46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209;p42">
            <a:extLst>
              <a:ext uri="{FF2B5EF4-FFF2-40B4-BE49-F238E27FC236}">
                <a16:creationId xmlns:a16="http://schemas.microsoft.com/office/drawing/2014/main" id="{9B55FDA0-FEA9-44BD-9640-1F5FBC2BB401}"/>
              </a:ext>
            </a:extLst>
          </p:cNvPr>
          <p:cNvSpPr txBox="1">
            <a:spLocks/>
          </p:cNvSpPr>
          <p:nvPr/>
        </p:nvSpPr>
        <p:spPr>
          <a:xfrm>
            <a:off x="522951" y="445024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en-US" sz="2400" dirty="0" err="1"/>
              <a:t>Preseden</a:t>
            </a:r>
            <a:r>
              <a:rPr lang="en-US" sz="2400" dirty="0"/>
              <a:t> </a:t>
            </a:r>
            <a:r>
              <a:rPr lang="en-US" sz="2400" dirty="0" err="1"/>
              <a:t>Konsep</a:t>
            </a:r>
            <a:r>
              <a:rPr lang="en-US" sz="2400" dirty="0"/>
              <a:t> </a:t>
            </a:r>
            <a:r>
              <a:rPr lang="en-US" sz="2400" dirty="0" err="1"/>
              <a:t>Sarana</a:t>
            </a:r>
            <a:r>
              <a:rPr lang="en-US" sz="2400" dirty="0"/>
              <a:t> </a:t>
            </a:r>
            <a:r>
              <a:rPr lang="en-US" sz="2400" dirty="0" err="1"/>
              <a:t>Rekreasi</a:t>
            </a:r>
            <a:r>
              <a:rPr lang="en-US" sz="2400" dirty="0"/>
              <a:t> </a:t>
            </a:r>
            <a:r>
              <a:rPr lang="en-US" sz="2400" dirty="0" err="1"/>
              <a:t>cerdas</a:t>
            </a:r>
            <a:endParaRPr lang="en-US" sz="2400" dirty="0"/>
          </a:p>
        </p:txBody>
      </p:sp>
      <p:sp>
        <p:nvSpPr>
          <p:cNvPr id="60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DAE0B40F-F01A-45BF-AFAE-B10D1C6F3929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26D4810-1C76-4174-B928-B7ABE9851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62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398691A2-03D1-4D02-900B-1D38393961D9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A432F4D-E5D2-41DE-A41B-D2E3A51C69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64" name="Google Shape;768;p34">
            <a:hlinkClick r:id="rId8" action="ppaction://hlinksldjump"/>
            <a:extLst>
              <a:ext uri="{FF2B5EF4-FFF2-40B4-BE49-F238E27FC236}">
                <a16:creationId xmlns:a16="http://schemas.microsoft.com/office/drawing/2014/main" id="{57AD4EDF-471D-4C70-9CDF-D8EF05736072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4C5D126B-C330-4A65-B824-E092E7437737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3E987DA-B5F1-462F-B621-DC6825310E27}"/>
              </a:ext>
            </a:extLst>
          </p:cNvPr>
          <p:cNvSpPr/>
          <p:nvPr/>
        </p:nvSpPr>
        <p:spPr>
          <a:xfrm>
            <a:off x="713225" y="3685426"/>
            <a:ext cx="7696215" cy="78201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just">
              <a:buClr>
                <a:schemeClr val="dk1"/>
              </a:buClr>
              <a:buSzPts val="1100"/>
              <a:buNone/>
            </a:pPr>
            <a:r>
              <a:rPr lang="en-US" sz="1200" dirty="0" err="1"/>
              <a:t>Sintesa</a:t>
            </a:r>
            <a:r>
              <a:rPr lang="en-US" sz="1200" dirty="0"/>
              <a:t> </a:t>
            </a:r>
            <a:r>
              <a:rPr lang="en-US" sz="1200" dirty="0" err="1"/>
              <a:t>Konsep</a:t>
            </a:r>
            <a:r>
              <a:rPr lang="en-US" sz="1200" dirty="0"/>
              <a:t> :</a:t>
            </a:r>
          </a:p>
          <a:p>
            <a:pPr marL="0" lvl="0" indent="0" algn="just">
              <a:buClr>
                <a:schemeClr val="dk1"/>
              </a:buClr>
              <a:buSzPts val="1100"/>
              <a:buNone/>
            </a:pPr>
            <a:r>
              <a:rPr lang="en-US" sz="1200" dirty="0" err="1"/>
              <a:t>Menyediakan</a:t>
            </a:r>
            <a:r>
              <a:rPr lang="en-US" sz="1200" dirty="0"/>
              <a:t> </a:t>
            </a:r>
            <a:r>
              <a:rPr lang="en-US" sz="1200" dirty="0" err="1"/>
              <a:t>aplikasi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memudahkan</a:t>
            </a:r>
            <a:r>
              <a:rPr lang="en-US" sz="1200" dirty="0"/>
              <a:t> </a:t>
            </a:r>
            <a:r>
              <a:rPr lang="en-US" sz="1200" dirty="0" err="1"/>
              <a:t>masyarakat</a:t>
            </a:r>
            <a:r>
              <a:rPr lang="en-US" sz="1200" dirty="0"/>
              <a:t> </a:t>
            </a:r>
            <a:r>
              <a:rPr lang="en-US" sz="1200" dirty="0" err="1"/>
              <a:t>memperoleh</a:t>
            </a:r>
            <a:r>
              <a:rPr lang="en-US" sz="1200" dirty="0"/>
              <a:t> </a:t>
            </a:r>
            <a:r>
              <a:rPr lang="en-US" sz="1200" dirty="0" err="1"/>
              <a:t>informasi</a:t>
            </a:r>
            <a:r>
              <a:rPr lang="en-US" sz="1200" dirty="0"/>
              <a:t> </a:t>
            </a:r>
            <a:r>
              <a:rPr lang="en-US" sz="1200" dirty="0" err="1"/>
              <a:t>bagi</a:t>
            </a:r>
            <a:r>
              <a:rPr lang="en-US" sz="1200" dirty="0"/>
              <a:t> </a:t>
            </a:r>
            <a:r>
              <a:rPr lang="en-US" sz="1200" dirty="0" err="1"/>
              <a:t>tempat</a:t>
            </a:r>
            <a:r>
              <a:rPr lang="en-US" sz="1200" dirty="0"/>
              <a:t> </a:t>
            </a:r>
            <a:r>
              <a:rPr lang="en-US" sz="1200" dirty="0" err="1"/>
              <a:t>rekreasi</a:t>
            </a:r>
            <a:r>
              <a:rPr lang="en-US" sz="1200" dirty="0"/>
              <a:t> yang </a:t>
            </a:r>
            <a:r>
              <a:rPr lang="en-US" sz="1200" dirty="0" err="1"/>
              <a:t>ingin</a:t>
            </a:r>
            <a:r>
              <a:rPr lang="en-US" sz="1200" dirty="0"/>
              <a:t> </a:t>
            </a:r>
            <a:r>
              <a:rPr lang="en-US" sz="1200" dirty="0" err="1"/>
              <a:t>dituju</a:t>
            </a:r>
            <a:r>
              <a:rPr lang="en-US" sz="1200" dirty="0"/>
              <a:t> </a:t>
            </a:r>
            <a:r>
              <a:rPr lang="en-US" sz="1200" dirty="0" err="1"/>
              <a:t>serta</a:t>
            </a:r>
            <a:r>
              <a:rPr lang="en-US" sz="1200" dirty="0"/>
              <a:t> </a:t>
            </a:r>
            <a:r>
              <a:rPr lang="en-US" sz="1200" dirty="0" err="1"/>
              <a:t>menyediakan</a:t>
            </a:r>
            <a:r>
              <a:rPr lang="en-US" sz="1200" dirty="0"/>
              <a:t> </a:t>
            </a:r>
            <a:r>
              <a:rPr lang="en-US" sz="1200" dirty="0" err="1"/>
              <a:t>berbagai</a:t>
            </a:r>
            <a:r>
              <a:rPr lang="en-US" sz="1200" dirty="0"/>
              <a:t> </a:t>
            </a:r>
            <a:r>
              <a:rPr lang="en-US" sz="1200" dirty="0" err="1"/>
              <a:t>fasilitas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memberikan</a:t>
            </a:r>
            <a:r>
              <a:rPr lang="en-US" sz="1200" dirty="0"/>
              <a:t> </a:t>
            </a:r>
            <a:r>
              <a:rPr lang="en-US" sz="1200" dirty="0" err="1"/>
              <a:t>kemanan</a:t>
            </a:r>
            <a:r>
              <a:rPr lang="en-US" sz="1200" dirty="0"/>
              <a:t> dan </a:t>
            </a:r>
            <a:r>
              <a:rPr lang="en-US" sz="1200" dirty="0" err="1"/>
              <a:t>kenyamann</a:t>
            </a:r>
            <a:r>
              <a:rPr lang="en-US" sz="1200" dirty="0"/>
              <a:t> </a:t>
            </a:r>
            <a:r>
              <a:rPr lang="en-US" sz="1200" dirty="0" err="1"/>
              <a:t>bagi</a:t>
            </a:r>
            <a:r>
              <a:rPr lang="en-US" sz="1200" dirty="0"/>
              <a:t> </a:t>
            </a:r>
            <a:r>
              <a:rPr lang="en-US" sz="1200" dirty="0" err="1"/>
              <a:t>pengunjung</a:t>
            </a:r>
            <a:r>
              <a:rPr lang="en-US" sz="1200" dirty="0"/>
              <a:t> </a:t>
            </a:r>
            <a:r>
              <a:rPr lang="en-US" sz="1200" dirty="0" err="1"/>
              <a:t>tempat</a:t>
            </a:r>
            <a:r>
              <a:rPr lang="en-US" sz="1200" dirty="0"/>
              <a:t> </a:t>
            </a:r>
            <a:r>
              <a:rPr lang="en-US" sz="1200" dirty="0" err="1"/>
              <a:t>rekreasi</a:t>
            </a:r>
            <a:r>
              <a:rPr lang="en-US" sz="1200" dirty="0"/>
              <a:t> </a:t>
            </a:r>
            <a:r>
              <a:rPr lang="en-US" sz="1200" dirty="0" err="1"/>
              <a:t>seperti</a:t>
            </a:r>
            <a:r>
              <a:rPr lang="en-US" sz="1200" dirty="0"/>
              <a:t> </a:t>
            </a:r>
            <a:r>
              <a:rPr lang="en-US" sz="1200" dirty="0" err="1"/>
              <a:t>adanya</a:t>
            </a:r>
            <a:r>
              <a:rPr lang="en-US" sz="1200" dirty="0"/>
              <a:t> sensor </a:t>
            </a:r>
            <a:r>
              <a:rPr lang="en-US" sz="1200" dirty="0" err="1"/>
              <a:t>parkir</a:t>
            </a:r>
            <a:r>
              <a:rPr lang="en-US" sz="1200" dirty="0"/>
              <a:t>, </a:t>
            </a:r>
            <a:r>
              <a:rPr lang="en-US" sz="1200" dirty="0" err="1"/>
              <a:t>wifi</a:t>
            </a:r>
            <a:r>
              <a:rPr lang="en-US" sz="1200" dirty="0"/>
              <a:t> dan </a:t>
            </a:r>
            <a:r>
              <a:rPr lang="en-US" sz="1200" dirty="0" err="1"/>
              <a:t>fasilitas</a:t>
            </a:r>
            <a:r>
              <a:rPr lang="en-US" sz="1200" dirty="0"/>
              <a:t> </a:t>
            </a:r>
            <a:r>
              <a:rPr lang="en-US" sz="1200" dirty="0" err="1"/>
              <a:t>cerdas</a:t>
            </a:r>
            <a:r>
              <a:rPr lang="en-US" sz="1200" dirty="0"/>
              <a:t> </a:t>
            </a:r>
            <a:r>
              <a:rPr lang="en-US" sz="1200" dirty="0" err="1"/>
              <a:t>lainnya</a:t>
            </a:r>
            <a:r>
              <a:rPr lang="en-US" sz="12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3FB8D-5BAE-44BD-9ACB-ACEFA3C5D9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3439" y="951525"/>
            <a:ext cx="2137286" cy="15701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D84C37-8928-4C20-9096-8D1C2CCAB1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224" y="985926"/>
            <a:ext cx="2137286" cy="15357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437ED1-4484-4A7E-BA48-019E7F19A7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29086" y="977073"/>
            <a:ext cx="2685777" cy="1544583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1FA8752-4E8D-4E1F-9E44-C91D986A6FF1}"/>
              </a:ext>
            </a:extLst>
          </p:cNvPr>
          <p:cNvSpPr/>
          <p:nvPr/>
        </p:nvSpPr>
        <p:spPr>
          <a:xfrm>
            <a:off x="713224" y="2608948"/>
            <a:ext cx="1759710" cy="33129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 </a:t>
            </a:r>
            <a:r>
              <a:rPr lang="en-US" dirty="0" err="1"/>
              <a:t>Mamzar</a:t>
            </a:r>
            <a:r>
              <a:rPr lang="en-US" dirty="0"/>
              <a:t> Park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624EE59-19B6-4DA4-8901-D850C38D9E5A}"/>
              </a:ext>
            </a:extLst>
          </p:cNvPr>
          <p:cNvSpPr/>
          <p:nvPr/>
        </p:nvSpPr>
        <p:spPr>
          <a:xfrm>
            <a:off x="3675360" y="2615061"/>
            <a:ext cx="1759710" cy="33129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Queen Elizabeth Park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87E5B1F-D7C9-4CFB-8B6B-C4DC128B1781}"/>
              </a:ext>
            </a:extLst>
          </p:cNvPr>
          <p:cNvSpPr/>
          <p:nvPr/>
        </p:nvSpPr>
        <p:spPr>
          <a:xfrm>
            <a:off x="6671068" y="2611531"/>
            <a:ext cx="1759710" cy="33129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Line New York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50B5E94-E41A-49C9-AEAE-C8EC90A58A73}"/>
              </a:ext>
            </a:extLst>
          </p:cNvPr>
          <p:cNvCxnSpPr>
            <a:stCxn id="31" idx="2"/>
            <a:endCxn id="22" idx="0"/>
          </p:cNvCxnSpPr>
          <p:nvPr/>
        </p:nvCxnSpPr>
        <p:spPr>
          <a:xfrm>
            <a:off x="1593079" y="2940244"/>
            <a:ext cx="2968254" cy="745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C98858-A39E-4890-9148-6170658B9EFE}"/>
              </a:ext>
            </a:extLst>
          </p:cNvPr>
          <p:cNvCxnSpPr>
            <a:stCxn id="32" idx="2"/>
            <a:endCxn id="22" idx="0"/>
          </p:cNvCxnSpPr>
          <p:nvPr/>
        </p:nvCxnSpPr>
        <p:spPr>
          <a:xfrm>
            <a:off x="4555215" y="2946357"/>
            <a:ext cx="6118" cy="739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B38B71-AC49-4080-A8AE-225D805EA976}"/>
              </a:ext>
            </a:extLst>
          </p:cNvPr>
          <p:cNvCxnSpPr>
            <a:stCxn id="33" idx="2"/>
            <a:endCxn id="22" idx="0"/>
          </p:cNvCxnSpPr>
          <p:nvPr/>
        </p:nvCxnSpPr>
        <p:spPr>
          <a:xfrm flipH="1">
            <a:off x="4561333" y="2942827"/>
            <a:ext cx="2989590" cy="742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3698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0" name="Google Shape;1440;p46"/>
          <p:cNvGrpSpPr/>
          <p:nvPr/>
        </p:nvGrpSpPr>
        <p:grpSpPr>
          <a:xfrm>
            <a:off x="3281538" y="470975"/>
            <a:ext cx="4587960" cy="3712375"/>
            <a:chOff x="3281538" y="470975"/>
            <a:chExt cx="4587960" cy="3712375"/>
          </a:xfrm>
        </p:grpSpPr>
        <p:sp>
          <p:nvSpPr>
            <p:cNvPr id="1441" name="Google Shape;1441;p46"/>
            <p:cNvSpPr/>
            <p:nvPr/>
          </p:nvSpPr>
          <p:spPr>
            <a:xfrm>
              <a:off x="6871698" y="3185550"/>
              <a:ext cx="997800" cy="997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3281538" y="470975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46"/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46"/>
          <p:cNvSpPr txBox="1"/>
          <p:nvPr/>
        </p:nvSpPr>
        <p:spPr>
          <a:xfrm>
            <a:off x="3777211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6" name="Google Shape;1476;p46"/>
          <p:cNvSpPr txBox="1"/>
          <p:nvPr/>
        </p:nvSpPr>
        <p:spPr>
          <a:xfrm>
            <a:off x="4555479" y="4498986"/>
            <a:ext cx="1159821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lang="en-US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7" name="Google Shape;1477;p46"/>
          <p:cNvSpPr/>
          <p:nvPr/>
        </p:nvSpPr>
        <p:spPr>
          <a:xfrm>
            <a:off x="4555215" y="4973320"/>
            <a:ext cx="1159821" cy="485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8" name="Google Shape;1478;p46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46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209;p42">
            <a:extLst>
              <a:ext uri="{FF2B5EF4-FFF2-40B4-BE49-F238E27FC236}">
                <a16:creationId xmlns:a16="http://schemas.microsoft.com/office/drawing/2014/main" id="{9B55FDA0-FEA9-44BD-9640-1F5FBC2BB401}"/>
              </a:ext>
            </a:extLst>
          </p:cNvPr>
          <p:cNvSpPr txBox="1">
            <a:spLocks/>
          </p:cNvSpPr>
          <p:nvPr/>
        </p:nvSpPr>
        <p:spPr>
          <a:xfrm>
            <a:off x="475807" y="445024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en-US" sz="2400" dirty="0" err="1"/>
              <a:t>Preseden</a:t>
            </a:r>
            <a:r>
              <a:rPr lang="en-US" sz="2400" dirty="0"/>
              <a:t> </a:t>
            </a:r>
            <a:r>
              <a:rPr lang="en-US" sz="2400" dirty="0" err="1"/>
              <a:t>Konsep</a:t>
            </a:r>
            <a:r>
              <a:rPr lang="en-US" sz="2400" dirty="0"/>
              <a:t> </a:t>
            </a:r>
            <a:r>
              <a:rPr lang="en-US" sz="2400" dirty="0" err="1"/>
              <a:t>Sarana</a:t>
            </a:r>
            <a:r>
              <a:rPr lang="en-US" sz="2400" dirty="0"/>
              <a:t> </a:t>
            </a:r>
            <a:r>
              <a:rPr lang="en-US" sz="2400" dirty="0" err="1"/>
              <a:t>Rekreasi</a:t>
            </a:r>
            <a:r>
              <a:rPr lang="en-US" sz="2400" dirty="0"/>
              <a:t> </a:t>
            </a:r>
            <a:r>
              <a:rPr lang="en-US" sz="2400" dirty="0" err="1"/>
              <a:t>cerdas</a:t>
            </a:r>
            <a:endParaRPr lang="en-US" sz="2400" dirty="0"/>
          </a:p>
        </p:txBody>
      </p:sp>
      <p:sp>
        <p:nvSpPr>
          <p:cNvPr id="60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DAE0B40F-F01A-45BF-AFAE-B10D1C6F3929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26D4810-1C76-4174-B928-B7ABE9851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62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398691A2-03D1-4D02-900B-1D38393961D9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A432F4D-E5D2-41DE-A41B-D2E3A51C69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64" name="Google Shape;768;p34">
            <a:hlinkClick r:id="rId8" action="ppaction://hlinksldjump"/>
            <a:extLst>
              <a:ext uri="{FF2B5EF4-FFF2-40B4-BE49-F238E27FC236}">
                <a16:creationId xmlns:a16="http://schemas.microsoft.com/office/drawing/2014/main" id="{57AD4EDF-471D-4C70-9CDF-D8EF05736072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4C5D126B-C330-4A65-B824-E092E7437737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34" name="Table 3">
            <a:extLst>
              <a:ext uri="{FF2B5EF4-FFF2-40B4-BE49-F238E27FC236}">
                <a16:creationId xmlns:a16="http://schemas.microsoft.com/office/drawing/2014/main" id="{1071043C-CAF8-4DF0-859C-2257C7BB90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592170"/>
              </p:ext>
            </p:extLst>
          </p:nvPr>
        </p:nvGraphicFramePr>
        <p:xfrm>
          <a:off x="893667" y="1760553"/>
          <a:ext cx="7083083" cy="2606040"/>
        </p:xfrm>
        <a:graphic>
          <a:graphicData uri="http://schemas.openxmlformats.org/drawingml/2006/table">
            <a:tbl>
              <a:tblPr firstRow="1" bandRow="1">
                <a:tableStyleId>{622570D0-A7FD-45C4-9C3A-187E027F667F}</a:tableStyleId>
              </a:tblPr>
              <a:tblGrid>
                <a:gridCol w="1388142">
                  <a:extLst>
                    <a:ext uri="{9D8B030D-6E8A-4147-A177-3AD203B41FA5}">
                      <a16:colId xmlns:a16="http://schemas.microsoft.com/office/drawing/2014/main" val="1389434976"/>
                    </a:ext>
                  </a:extLst>
                </a:gridCol>
                <a:gridCol w="1157742">
                  <a:extLst>
                    <a:ext uri="{9D8B030D-6E8A-4147-A177-3AD203B41FA5}">
                      <a16:colId xmlns:a16="http://schemas.microsoft.com/office/drawing/2014/main" val="1701171458"/>
                    </a:ext>
                  </a:extLst>
                </a:gridCol>
                <a:gridCol w="1689729">
                  <a:extLst>
                    <a:ext uri="{9D8B030D-6E8A-4147-A177-3AD203B41FA5}">
                      <a16:colId xmlns:a16="http://schemas.microsoft.com/office/drawing/2014/main" val="3414429348"/>
                    </a:ext>
                  </a:extLst>
                </a:gridCol>
                <a:gridCol w="1423735">
                  <a:extLst>
                    <a:ext uri="{9D8B030D-6E8A-4147-A177-3AD203B41FA5}">
                      <a16:colId xmlns:a16="http://schemas.microsoft.com/office/drawing/2014/main" val="771726016"/>
                    </a:ext>
                  </a:extLst>
                </a:gridCol>
                <a:gridCol w="1423735">
                  <a:extLst>
                    <a:ext uri="{9D8B030D-6E8A-4147-A177-3AD203B41FA5}">
                      <a16:colId xmlns:a16="http://schemas.microsoft.com/office/drawing/2014/main" val="3729348047"/>
                    </a:ext>
                  </a:extLst>
                </a:gridCol>
              </a:tblGrid>
              <a:tr h="34534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Indikator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Dubai, </a:t>
                      </a:r>
                      <a:r>
                        <a:rPr lang="en-US" sz="1050" dirty="0" err="1"/>
                        <a:t>Inggris</a:t>
                      </a:r>
                      <a:r>
                        <a:rPr lang="en-US" sz="1050" dirty="0"/>
                        <a:t>, Amerika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Keterangan</a:t>
                      </a:r>
                      <a:r>
                        <a:rPr lang="en-US" sz="105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Kota Bandar Lampung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Keterangan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58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Aksesibilitas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informasi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tempat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rekreasi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Aplikasi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sudah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dapat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mengumpulkan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informasi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tempat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rekreasi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Belum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memiliki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aplikasi</a:t>
                      </a:r>
                      <a:r>
                        <a:rPr lang="en-US" sz="1050" dirty="0"/>
                        <a:t> yang </a:t>
                      </a:r>
                      <a:r>
                        <a:rPr lang="en-US" sz="1050" dirty="0" err="1"/>
                        <a:t>dapat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menampilkan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informasi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tempat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rekreasi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317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Otomasi</a:t>
                      </a:r>
                      <a:r>
                        <a:rPr lang="en-US" sz="1050" dirty="0"/>
                        <a:t> Sensor di </a:t>
                      </a:r>
                      <a:r>
                        <a:rPr lang="en-US" sz="1050" dirty="0" err="1"/>
                        <a:t>tempat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rekreasi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Sistem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taman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sudah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memiliki</a:t>
                      </a:r>
                      <a:r>
                        <a:rPr lang="en-US" sz="1050" dirty="0"/>
                        <a:t> sensor </a:t>
                      </a:r>
                      <a:r>
                        <a:rPr lang="en-US" sz="1050" dirty="0" err="1"/>
                        <a:t>untuk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mengatur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kegiatan</a:t>
                      </a:r>
                      <a:r>
                        <a:rPr lang="en-US" sz="1050" dirty="0"/>
                        <a:t> di </a:t>
                      </a:r>
                      <a:r>
                        <a:rPr lang="en-US" sz="1050" dirty="0" err="1"/>
                        <a:t>tempat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rekreasi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Belum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memiliki</a:t>
                      </a:r>
                      <a:r>
                        <a:rPr lang="en-US" sz="1050" dirty="0"/>
                        <a:t> system sensor di </a:t>
                      </a:r>
                      <a:r>
                        <a:rPr lang="en-US" sz="1050" dirty="0" err="1"/>
                        <a:t>tempat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rekreasi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153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Aksesibilitas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jaringan</a:t>
                      </a:r>
                      <a:r>
                        <a:rPr lang="en-US" sz="1050" dirty="0"/>
                        <a:t> internet di </a:t>
                      </a:r>
                      <a:r>
                        <a:rPr lang="en-US" sz="1050" dirty="0" err="1"/>
                        <a:t>tempat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rekreasi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Tempat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rekreasi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sudah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menyediakan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akses</a:t>
                      </a:r>
                      <a:r>
                        <a:rPr lang="en-US" sz="1050" dirty="0"/>
                        <a:t> internet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Belum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adanya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akses</a:t>
                      </a:r>
                      <a:r>
                        <a:rPr lang="en-US" sz="1050" dirty="0"/>
                        <a:t> internet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90629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D921DB35-8154-441A-950A-C07ACD73F12A}"/>
              </a:ext>
            </a:extLst>
          </p:cNvPr>
          <p:cNvSpPr txBox="1"/>
          <p:nvPr/>
        </p:nvSpPr>
        <p:spPr>
          <a:xfrm>
            <a:off x="881538" y="1166046"/>
            <a:ext cx="6974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komparasi</a:t>
            </a:r>
            <a:r>
              <a:rPr lang="en-US" dirty="0"/>
              <a:t> </a:t>
            </a:r>
            <a:r>
              <a:rPr lang="en-US" dirty="0" err="1"/>
              <a:t>indikator</a:t>
            </a:r>
            <a:r>
              <a:rPr lang="en-US" dirty="0"/>
              <a:t> </a:t>
            </a:r>
            <a:r>
              <a:rPr lang="en-US" dirty="0" err="1"/>
              <a:t>preseden</a:t>
            </a:r>
            <a:r>
              <a:rPr lang="en-US" dirty="0"/>
              <a:t> </a:t>
            </a:r>
            <a:r>
              <a:rPr lang="en-US" dirty="0" err="1"/>
              <a:t>sarana</a:t>
            </a:r>
            <a:r>
              <a:rPr lang="en-US" dirty="0"/>
              <a:t> </a:t>
            </a:r>
            <a:r>
              <a:rPr lang="en-US" dirty="0" err="1"/>
              <a:t>rekreasi</a:t>
            </a:r>
            <a:r>
              <a:rPr lang="en-US" dirty="0"/>
              <a:t> </a:t>
            </a:r>
            <a:r>
              <a:rPr lang="en-US" dirty="0" err="1"/>
              <a:t>cerdas</a:t>
            </a:r>
            <a:r>
              <a:rPr lang="en-US" dirty="0"/>
              <a:t> dan </a:t>
            </a:r>
            <a:r>
              <a:rPr lang="en-US" dirty="0" err="1"/>
              <a:t>kota</a:t>
            </a:r>
            <a:r>
              <a:rPr lang="en-US" dirty="0"/>
              <a:t> </a:t>
            </a:r>
            <a:r>
              <a:rPr lang="en-US" dirty="0" err="1"/>
              <a:t>bandar</a:t>
            </a:r>
            <a:r>
              <a:rPr lang="en-US" dirty="0"/>
              <a:t> </a:t>
            </a:r>
            <a:r>
              <a:rPr lang="en-US" dirty="0" err="1"/>
              <a:t>lampung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2223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0" name="Google Shape;1440;p46"/>
          <p:cNvGrpSpPr/>
          <p:nvPr/>
        </p:nvGrpSpPr>
        <p:grpSpPr>
          <a:xfrm>
            <a:off x="3281538" y="470975"/>
            <a:ext cx="4587960" cy="3712375"/>
            <a:chOff x="3281538" y="470975"/>
            <a:chExt cx="4587960" cy="3712375"/>
          </a:xfrm>
        </p:grpSpPr>
        <p:sp>
          <p:nvSpPr>
            <p:cNvPr id="1441" name="Google Shape;1441;p46"/>
            <p:cNvSpPr/>
            <p:nvPr/>
          </p:nvSpPr>
          <p:spPr>
            <a:xfrm>
              <a:off x="6871698" y="3185550"/>
              <a:ext cx="997800" cy="997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3281538" y="470975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46"/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46"/>
          <p:cNvSpPr txBox="1"/>
          <p:nvPr/>
        </p:nvSpPr>
        <p:spPr>
          <a:xfrm>
            <a:off x="3777211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6" name="Google Shape;1476;p46"/>
          <p:cNvSpPr txBox="1"/>
          <p:nvPr/>
        </p:nvSpPr>
        <p:spPr>
          <a:xfrm>
            <a:off x="4555479" y="4498986"/>
            <a:ext cx="1159821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lang="en-US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7" name="Google Shape;1477;p46"/>
          <p:cNvSpPr/>
          <p:nvPr/>
        </p:nvSpPr>
        <p:spPr>
          <a:xfrm>
            <a:off x="4555215" y="4973320"/>
            <a:ext cx="1159821" cy="485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8" name="Google Shape;1478;p46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46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209;p42">
            <a:extLst>
              <a:ext uri="{FF2B5EF4-FFF2-40B4-BE49-F238E27FC236}">
                <a16:creationId xmlns:a16="http://schemas.microsoft.com/office/drawing/2014/main" id="{9B55FDA0-FEA9-44BD-9640-1F5FBC2BB401}"/>
              </a:ext>
            </a:extLst>
          </p:cNvPr>
          <p:cNvSpPr txBox="1">
            <a:spLocks/>
          </p:cNvSpPr>
          <p:nvPr/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en-US" sz="2000" dirty="0" err="1"/>
              <a:t>Preseden</a:t>
            </a:r>
            <a:r>
              <a:rPr lang="en-US" sz="2000" dirty="0"/>
              <a:t> </a:t>
            </a:r>
            <a:r>
              <a:rPr lang="en-US" sz="2000" dirty="0" err="1"/>
              <a:t>Konsep</a:t>
            </a:r>
            <a:r>
              <a:rPr lang="en-US" sz="2000" dirty="0"/>
              <a:t> </a:t>
            </a:r>
            <a:r>
              <a:rPr lang="en-US" sz="2000" dirty="0" err="1"/>
              <a:t>Sarana</a:t>
            </a:r>
            <a:r>
              <a:rPr lang="en-US" sz="2000" dirty="0"/>
              <a:t> </a:t>
            </a:r>
            <a:r>
              <a:rPr lang="en-US" sz="2000" dirty="0" err="1"/>
              <a:t>Ruang</a:t>
            </a:r>
            <a:r>
              <a:rPr lang="en-US" sz="2000" dirty="0"/>
              <a:t> Terbuka </a:t>
            </a:r>
            <a:r>
              <a:rPr lang="en-US" sz="2000" dirty="0" err="1"/>
              <a:t>cerdas</a:t>
            </a:r>
            <a:endParaRPr lang="en-US" sz="2000" dirty="0"/>
          </a:p>
        </p:txBody>
      </p:sp>
      <p:sp>
        <p:nvSpPr>
          <p:cNvPr id="60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DAE0B40F-F01A-45BF-AFAE-B10D1C6F3929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26D4810-1C76-4174-B928-B7ABE9851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62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398691A2-03D1-4D02-900B-1D38393961D9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A432F4D-E5D2-41DE-A41B-D2E3A51C69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64" name="Google Shape;768;p34">
            <a:hlinkClick r:id="rId8" action="ppaction://hlinksldjump"/>
            <a:extLst>
              <a:ext uri="{FF2B5EF4-FFF2-40B4-BE49-F238E27FC236}">
                <a16:creationId xmlns:a16="http://schemas.microsoft.com/office/drawing/2014/main" id="{57AD4EDF-471D-4C70-9CDF-D8EF05736072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4C5D126B-C330-4A65-B824-E092E7437737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A72F47C-EE2E-4C21-9CDB-4496AF2AA7E3}"/>
              </a:ext>
            </a:extLst>
          </p:cNvPr>
          <p:cNvSpPr/>
          <p:nvPr/>
        </p:nvSpPr>
        <p:spPr>
          <a:xfrm>
            <a:off x="713224" y="3594294"/>
            <a:ext cx="7696215" cy="87314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just">
              <a:buClr>
                <a:schemeClr val="dk1"/>
              </a:buClr>
              <a:buSzPts val="1100"/>
              <a:buNone/>
            </a:pPr>
            <a:r>
              <a:rPr lang="en-US" dirty="0" err="1"/>
              <a:t>Sintesa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:</a:t>
            </a:r>
          </a:p>
          <a:p>
            <a:pPr marL="0" lvl="0" indent="0" algn="just">
              <a:buClr>
                <a:schemeClr val="dk1"/>
              </a:buClr>
              <a:buSzPts val="1100"/>
              <a:buNone/>
            </a:pPr>
            <a:r>
              <a:rPr lang="en-US" dirty="0" err="1"/>
              <a:t>Menggabungkan</a:t>
            </a:r>
            <a:r>
              <a:rPr lang="en-US" dirty="0"/>
              <a:t> program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memaintance</a:t>
            </a:r>
            <a:r>
              <a:rPr lang="en-US" dirty="0"/>
              <a:t> </a:t>
            </a:r>
            <a:r>
              <a:rPr lang="en-US" dirty="0" err="1"/>
              <a:t>ruang</a:t>
            </a:r>
            <a:r>
              <a:rPr lang="en-US" dirty="0"/>
              <a:t> </a:t>
            </a:r>
            <a:r>
              <a:rPr lang="en-US" dirty="0" err="1"/>
              <a:t>terbuka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sensor </a:t>
            </a:r>
            <a:r>
              <a:rPr lang="en-US" dirty="0" err="1"/>
              <a:t>pemantau</a:t>
            </a:r>
            <a:r>
              <a:rPr lang="en-US" dirty="0"/>
              <a:t> di </a:t>
            </a:r>
            <a:r>
              <a:rPr lang="en-US" dirty="0" err="1"/>
              <a:t>ruang</a:t>
            </a:r>
            <a:r>
              <a:rPr lang="en-US" dirty="0"/>
              <a:t> </a:t>
            </a:r>
            <a:r>
              <a:rPr lang="en-US" dirty="0" err="1"/>
              <a:t>terbuka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mengawasi</a:t>
            </a:r>
            <a:r>
              <a:rPr lang="en-US" dirty="0"/>
              <a:t> </a:t>
            </a:r>
            <a:r>
              <a:rPr lang="en-US" dirty="0" err="1"/>
              <a:t>kebutuhan</a:t>
            </a:r>
            <a:r>
              <a:rPr lang="en-US" dirty="0"/>
              <a:t> dan </a:t>
            </a:r>
            <a:r>
              <a:rPr lang="en-US" dirty="0" err="1"/>
              <a:t>kekurangan</a:t>
            </a:r>
            <a:r>
              <a:rPr lang="en-US" dirty="0"/>
              <a:t> yang </a:t>
            </a:r>
            <a:r>
              <a:rPr lang="en-US" dirty="0" err="1"/>
              <a:t>dimiliki</a:t>
            </a:r>
            <a:r>
              <a:rPr lang="en-US" dirty="0"/>
              <a:t> oleh </a:t>
            </a:r>
            <a:r>
              <a:rPr lang="en-US" dirty="0" err="1"/>
              <a:t>ruang</a:t>
            </a:r>
            <a:r>
              <a:rPr lang="en-US" dirty="0"/>
              <a:t> </a:t>
            </a:r>
            <a:r>
              <a:rPr lang="en-US" dirty="0" err="1"/>
              <a:t>terbuka</a:t>
            </a:r>
            <a:r>
              <a:rPr lang="en-US" dirty="0"/>
              <a:t> di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tempat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2EDD8D-9C78-476A-A216-FF6BF80862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12298" y="930214"/>
            <a:ext cx="2475914" cy="1483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EC49D6-73CE-4912-9410-6413B4122C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9393" y="934472"/>
            <a:ext cx="2252015" cy="14790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6B140D-152C-40FA-98AB-A342779EE1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9485" y="939918"/>
            <a:ext cx="2325122" cy="1473638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7E066D2-CB1C-41BC-B759-BEFB5CC890DD}"/>
              </a:ext>
            </a:extLst>
          </p:cNvPr>
          <p:cNvSpPr/>
          <p:nvPr/>
        </p:nvSpPr>
        <p:spPr>
          <a:xfrm>
            <a:off x="713224" y="2502134"/>
            <a:ext cx="1759710" cy="33129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Rainforest Connection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5D84158-082C-4E8F-AB00-FB2E900B0484}"/>
              </a:ext>
            </a:extLst>
          </p:cNvPr>
          <p:cNvSpPr/>
          <p:nvPr/>
        </p:nvSpPr>
        <p:spPr>
          <a:xfrm>
            <a:off x="3681477" y="2502134"/>
            <a:ext cx="1759710" cy="33129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City Tree </a:t>
            </a:r>
            <a:r>
              <a:rPr lang="en-US" dirty="0" err="1"/>
              <a:t>Jerman</a:t>
            </a:r>
            <a:endParaRPr lang="en-US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4ED25A7-BFAB-406D-B097-3D06DC48950D}"/>
              </a:ext>
            </a:extLst>
          </p:cNvPr>
          <p:cNvSpPr/>
          <p:nvPr/>
        </p:nvSpPr>
        <p:spPr>
          <a:xfrm>
            <a:off x="6649729" y="2502134"/>
            <a:ext cx="1759710" cy="33129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Smart Forest Guardian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7E3A04-5B45-427F-AE1B-0D00F4F7EB6C}"/>
              </a:ext>
            </a:extLst>
          </p:cNvPr>
          <p:cNvCxnSpPr>
            <a:stCxn id="31" idx="2"/>
            <a:endCxn id="22" idx="0"/>
          </p:cNvCxnSpPr>
          <p:nvPr/>
        </p:nvCxnSpPr>
        <p:spPr>
          <a:xfrm>
            <a:off x="1593079" y="2833430"/>
            <a:ext cx="2968253" cy="760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7585CF-EBC2-4CA4-99FE-BA9D763D1DC4}"/>
              </a:ext>
            </a:extLst>
          </p:cNvPr>
          <p:cNvCxnSpPr>
            <a:stCxn id="32" idx="2"/>
            <a:endCxn id="22" idx="0"/>
          </p:cNvCxnSpPr>
          <p:nvPr/>
        </p:nvCxnSpPr>
        <p:spPr>
          <a:xfrm>
            <a:off x="4561332" y="2833430"/>
            <a:ext cx="0" cy="760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5C4507-E809-413F-A8B6-0DF1287F8577}"/>
              </a:ext>
            </a:extLst>
          </p:cNvPr>
          <p:cNvCxnSpPr>
            <a:stCxn id="33" idx="2"/>
            <a:endCxn id="22" idx="0"/>
          </p:cNvCxnSpPr>
          <p:nvPr/>
        </p:nvCxnSpPr>
        <p:spPr>
          <a:xfrm flipH="1">
            <a:off x="4561332" y="2833430"/>
            <a:ext cx="2968252" cy="760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9002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0" name="Google Shape;1440;p46"/>
          <p:cNvGrpSpPr/>
          <p:nvPr/>
        </p:nvGrpSpPr>
        <p:grpSpPr>
          <a:xfrm>
            <a:off x="3281538" y="470975"/>
            <a:ext cx="4587960" cy="3712375"/>
            <a:chOff x="3281538" y="470975"/>
            <a:chExt cx="4587960" cy="3712375"/>
          </a:xfrm>
        </p:grpSpPr>
        <p:sp>
          <p:nvSpPr>
            <p:cNvPr id="1441" name="Google Shape;1441;p46"/>
            <p:cNvSpPr/>
            <p:nvPr/>
          </p:nvSpPr>
          <p:spPr>
            <a:xfrm>
              <a:off x="6871698" y="3185550"/>
              <a:ext cx="997800" cy="997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3281538" y="470975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46"/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46"/>
          <p:cNvSpPr txBox="1"/>
          <p:nvPr/>
        </p:nvSpPr>
        <p:spPr>
          <a:xfrm>
            <a:off x="3777211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6" name="Google Shape;1476;p46"/>
          <p:cNvSpPr txBox="1"/>
          <p:nvPr/>
        </p:nvSpPr>
        <p:spPr>
          <a:xfrm>
            <a:off x="4555479" y="4498986"/>
            <a:ext cx="1159821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lang="en-US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7" name="Google Shape;1477;p46"/>
          <p:cNvSpPr/>
          <p:nvPr/>
        </p:nvSpPr>
        <p:spPr>
          <a:xfrm>
            <a:off x="4555215" y="4973320"/>
            <a:ext cx="1159821" cy="485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8" name="Google Shape;1478;p46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46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209;p42">
            <a:extLst>
              <a:ext uri="{FF2B5EF4-FFF2-40B4-BE49-F238E27FC236}">
                <a16:creationId xmlns:a16="http://schemas.microsoft.com/office/drawing/2014/main" id="{9B55FDA0-FEA9-44BD-9640-1F5FBC2BB401}"/>
              </a:ext>
            </a:extLst>
          </p:cNvPr>
          <p:cNvSpPr txBox="1">
            <a:spLocks/>
          </p:cNvSpPr>
          <p:nvPr/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en-US" sz="2000" dirty="0" err="1"/>
              <a:t>Preseden</a:t>
            </a:r>
            <a:r>
              <a:rPr lang="en-US" sz="2000" dirty="0"/>
              <a:t> </a:t>
            </a:r>
            <a:r>
              <a:rPr lang="en-US" sz="2000" dirty="0" err="1"/>
              <a:t>Konsep</a:t>
            </a:r>
            <a:r>
              <a:rPr lang="en-US" sz="2000" dirty="0"/>
              <a:t> </a:t>
            </a:r>
            <a:r>
              <a:rPr lang="en-US" sz="2000" dirty="0" err="1"/>
              <a:t>Sarana</a:t>
            </a:r>
            <a:r>
              <a:rPr lang="en-US" sz="2000" dirty="0"/>
              <a:t> </a:t>
            </a:r>
            <a:r>
              <a:rPr lang="en-US" sz="2000" dirty="0" err="1"/>
              <a:t>Ruang</a:t>
            </a:r>
            <a:r>
              <a:rPr lang="en-US" sz="2000" dirty="0"/>
              <a:t> Terbuka </a:t>
            </a:r>
            <a:r>
              <a:rPr lang="en-US" sz="2000" dirty="0" err="1"/>
              <a:t>cerdas</a:t>
            </a:r>
            <a:endParaRPr lang="en-US" sz="2000" dirty="0"/>
          </a:p>
        </p:txBody>
      </p:sp>
      <p:sp>
        <p:nvSpPr>
          <p:cNvPr id="60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DAE0B40F-F01A-45BF-AFAE-B10D1C6F3929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26D4810-1C76-4174-B928-B7ABE9851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62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398691A2-03D1-4D02-900B-1D38393961D9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A432F4D-E5D2-41DE-A41B-D2E3A51C69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64" name="Google Shape;768;p34">
            <a:hlinkClick r:id="rId8" action="ppaction://hlinksldjump"/>
            <a:extLst>
              <a:ext uri="{FF2B5EF4-FFF2-40B4-BE49-F238E27FC236}">
                <a16:creationId xmlns:a16="http://schemas.microsoft.com/office/drawing/2014/main" id="{57AD4EDF-471D-4C70-9CDF-D8EF05736072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4C5D126B-C330-4A65-B824-E092E7437737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34" name="Table 3">
            <a:extLst>
              <a:ext uri="{FF2B5EF4-FFF2-40B4-BE49-F238E27FC236}">
                <a16:creationId xmlns:a16="http://schemas.microsoft.com/office/drawing/2014/main" id="{D8F7FE0B-B5C2-4D88-841F-10254A08B6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893223"/>
              </p:ext>
            </p:extLst>
          </p:nvPr>
        </p:nvGraphicFramePr>
        <p:xfrm>
          <a:off x="893667" y="1488919"/>
          <a:ext cx="7083083" cy="2034540"/>
        </p:xfrm>
        <a:graphic>
          <a:graphicData uri="http://schemas.openxmlformats.org/drawingml/2006/table">
            <a:tbl>
              <a:tblPr firstRow="1" bandRow="1">
                <a:tableStyleId>{622570D0-A7FD-45C4-9C3A-187E027F667F}</a:tableStyleId>
              </a:tblPr>
              <a:tblGrid>
                <a:gridCol w="1388142">
                  <a:extLst>
                    <a:ext uri="{9D8B030D-6E8A-4147-A177-3AD203B41FA5}">
                      <a16:colId xmlns:a16="http://schemas.microsoft.com/office/drawing/2014/main" val="1389434976"/>
                    </a:ext>
                  </a:extLst>
                </a:gridCol>
                <a:gridCol w="1319520">
                  <a:extLst>
                    <a:ext uri="{9D8B030D-6E8A-4147-A177-3AD203B41FA5}">
                      <a16:colId xmlns:a16="http://schemas.microsoft.com/office/drawing/2014/main" val="1701171458"/>
                    </a:ext>
                  </a:extLst>
                </a:gridCol>
                <a:gridCol w="1527951">
                  <a:extLst>
                    <a:ext uri="{9D8B030D-6E8A-4147-A177-3AD203B41FA5}">
                      <a16:colId xmlns:a16="http://schemas.microsoft.com/office/drawing/2014/main" val="3414429348"/>
                    </a:ext>
                  </a:extLst>
                </a:gridCol>
                <a:gridCol w="1423735">
                  <a:extLst>
                    <a:ext uri="{9D8B030D-6E8A-4147-A177-3AD203B41FA5}">
                      <a16:colId xmlns:a16="http://schemas.microsoft.com/office/drawing/2014/main" val="771726016"/>
                    </a:ext>
                  </a:extLst>
                </a:gridCol>
                <a:gridCol w="1423735">
                  <a:extLst>
                    <a:ext uri="{9D8B030D-6E8A-4147-A177-3AD203B41FA5}">
                      <a16:colId xmlns:a16="http://schemas.microsoft.com/office/drawing/2014/main" val="3729348047"/>
                    </a:ext>
                  </a:extLst>
                </a:gridCol>
              </a:tblGrid>
              <a:tr h="34534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Indikator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Romania, </a:t>
                      </a:r>
                      <a:r>
                        <a:rPr lang="en-US" sz="1050" dirty="0" err="1"/>
                        <a:t>Jerman</a:t>
                      </a:r>
                      <a:r>
                        <a:rPr lang="en-US" sz="1050" dirty="0"/>
                        <a:t>, Bali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Keterangan</a:t>
                      </a:r>
                      <a:r>
                        <a:rPr lang="en-US" sz="105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Kota Bandar Lampung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Keterangan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58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Aksesibilitas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informasi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ruang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terbuka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Aplikasi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sudah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dapat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mengumpulkan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informasi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terkait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ruang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terbuka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Belum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memiliki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aplikasi</a:t>
                      </a:r>
                      <a:r>
                        <a:rPr lang="en-US" sz="1050" dirty="0"/>
                        <a:t> yang </a:t>
                      </a:r>
                      <a:r>
                        <a:rPr lang="en-US" sz="1050" dirty="0" err="1"/>
                        <a:t>dapat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menampilkan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informasi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ruang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terbuka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317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Otomasi</a:t>
                      </a:r>
                      <a:r>
                        <a:rPr lang="en-US" sz="1050" dirty="0"/>
                        <a:t> Sensor di </a:t>
                      </a:r>
                      <a:r>
                        <a:rPr lang="en-US" sz="1050" dirty="0" err="1"/>
                        <a:t>ruang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terbuka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Sistem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taman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sudah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memiliki</a:t>
                      </a:r>
                      <a:r>
                        <a:rPr lang="en-US" sz="1050" dirty="0"/>
                        <a:t> sensor </a:t>
                      </a:r>
                      <a:r>
                        <a:rPr lang="en-US" sz="1050" dirty="0" err="1"/>
                        <a:t>untuk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mengawasi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kegiatan</a:t>
                      </a:r>
                      <a:r>
                        <a:rPr lang="en-US" sz="1050" dirty="0"/>
                        <a:t> di </a:t>
                      </a:r>
                      <a:r>
                        <a:rPr lang="en-US" sz="1050" dirty="0" err="1"/>
                        <a:t>ruang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terbuka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Belum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memiliki</a:t>
                      </a:r>
                      <a:r>
                        <a:rPr lang="en-US" sz="1050" dirty="0"/>
                        <a:t> system sensor di </a:t>
                      </a:r>
                      <a:r>
                        <a:rPr lang="en-US" sz="1050" dirty="0" err="1"/>
                        <a:t>ruang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terbuka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153491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1BA7A210-6E9C-477B-93EC-0AFD810143F7}"/>
              </a:ext>
            </a:extLst>
          </p:cNvPr>
          <p:cNvSpPr txBox="1"/>
          <p:nvPr/>
        </p:nvSpPr>
        <p:spPr>
          <a:xfrm>
            <a:off x="759361" y="978831"/>
            <a:ext cx="74414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komparasi</a:t>
            </a:r>
            <a:r>
              <a:rPr lang="en-US" dirty="0"/>
              <a:t> </a:t>
            </a:r>
            <a:r>
              <a:rPr lang="en-US" dirty="0" err="1"/>
              <a:t>indikator</a:t>
            </a:r>
            <a:r>
              <a:rPr lang="en-US" dirty="0"/>
              <a:t> </a:t>
            </a:r>
            <a:r>
              <a:rPr lang="en-US" dirty="0" err="1"/>
              <a:t>preseden</a:t>
            </a:r>
            <a:r>
              <a:rPr lang="en-US" dirty="0"/>
              <a:t> </a:t>
            </a:r>
            <a:r>
              <a:rPr lang="en-US" dirty="0" err="1"/>
              <a:t>sarana</a:t>
            </a:r>
            <a:r>
              <a:rPr lang="en-US" dirty="0"/>
              <a:t> </a:t>
            </a:r>
            <a:r>
              <a:rPr lang="en-US" dirty="0" err="1"/>
              <a:t>ruang</a:t>
            </a:r>
            <a:r>
              <a:rPr lang="en-US" dirty="0"/>
              <a:t> </a:t>
            </a:r>
            <a:r>
              <a:rPr lang="en-US" dirty="0" err="1"/>
              <a:t>terbuka</a:t>
            </a:r>
            <a:r>
              <a:rPr lang="en-US" dirty="0"/>
              <a:t> </a:t>
            </a:r>
            <a:r>
              <a:rPr lang="en-US" dirty="0" err="1"/>
              <a:t>cerdas</a:t>
            </a:r>
            <a:r>
              <a:rPr lang="en-US" dirty="0"/>
              <a:t> dan </a:t>
            </a:r>
            <a:r>
              <a:rPr lang="en-US" dirty="0" err="1"/>
              <a:t>kota</a:t>
            </a:r>
            <a:r>
              <a:rPr lang="en-US" dirty="0"/>
              <a:t> </a:t>
            </a:r>
            <a:r>
              <a:rPr lang="en-US" dirty="0" err="1"/>
              <a:t>bandar</a:t>
            </a:r>
            <a:r>
              <a:rPr lang="en-US" dirty="0"/>
              <a:t> </a:t>
            </a:r>
            <a:r>
              <a:rPr lang="en-US" dirty="0" err="1"/>
              <a:t>lampung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4951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0" name="Google Shape;1440;p46"/>
          <p:cNvGrpSpPr/>
          <p:nvPr/>
        </p:nvGrpSpPr>
        <p:grpSpPr>
          <a:xfrm>
            <a:off x="3281538" y="470975"/>
            <a:ext cx="4587960" cy="3712375"/>
            <a:chOff x="3281538" y="470975"/>
            <a:chExt cx="4587960" cy="3712375"/>
          </a:xfrm>
        </p:grpSpPr>
        <p:sp>
          <p:nvSpPr>
            <p:cNvPr id="1441" name="Google Shape;1441;p46"/>
            <p:cNvSpPr/>
            <p:nvPr/>
          </p:nvSpPr>
          <p:spPr>
            <a:xfrm>
              <a:off x="6871698" y="3185550"/>
              <a:ext cx="997800" cy="997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3281538" y="470975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46"/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46"/>
          <p:cNvSpPr txBox="1"/>
          <p:nvPr/>
        </p:nvSpPr>
        <p:spPr>
          <a:xfrm>
            <a:off x="3777211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6" name="Google Shape;1476;p46"/>
          <p:cNvSpPr txBox="1"/>
          <p:nvPr/>
        </p:nvSpPr>
        <p:spPr>
          <a:xfrm>
            <a:off x="4555479" y="4498986"/>
            <a:ext cx="1159821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lang="en-US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7" name="Google Shape;1477;p46"/>
          <p:cNvSpPr/>
          <p:nvPr/>
        </p:nvSpPr>
        <p:spPr>
          <a:xfrm>
            <a:off x="4555215" y="4973320"/>
            <a:ext cx="1159821" cy="485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8" name="Google Shape;1478;p46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46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209;p42">
            <a:extLst>
              <a:ext uri="{FF2B5EF4-FFF2-40B4-BE49-F238E27FC236}">
                <a16:creationId xmlns:a16="http://schemas.microsoft.com/office/drawing/2014/main" id="{9B55FDA0-FEA9-44BD-9640-1F5FBC2BB401}"/>
              </a:ext>
            </a:extLst>
          </p:cNvPr>
          <p:cNvSpPr txBox="1">
            <a:spLocks/>
          </p:cNvSpPr>
          <p:nvPr/>
        </p:nvSpPr>
        <p:spPr>
          <a:xfrm>
            <a:off x="1274683" y="277024"/>
            <a:ext cx="608341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nn-NO" sz="2400" dirty="0"/>
              <a:t>Identifikasi Penerapan Smart Infratsructure Pada Aspek Sarana Kota Bandar Lampung</a:t>
            </a:r>
            <a:endParaRPr lang="en-US" sz="2400" dirty="0"/>
          </a:p>
        </p:txBody>
      </p:sp>
      <p:sp>
        <p:nvSpPr>
          <p:cNvPr id="60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DAE0B40F-F01A-45BF-AFAE-B10D1C6F3929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26D4810-1C76-4174-B928-B7ABE9851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62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398691A2-03D1-4D02-900B-1D38393961D9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A432F4D-E5D2-41DE-A41B-D2E3A51C69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64" name="Google Shape;768;p34">
            <a:hlinkClick r:id="rId8" action="ppaction://hlinksldjump"/>
            <a:extLst>
              <a:ext uri="{FF2B5EF4-FFF2-40B4-BE49-F238E27FC236}">
                <a16:creationId xmlns:a16="http://schemas.microsoft.com/office/drawing/2014/main" id="{57AD4EDF-471D-4C70-9CDF-D8EF05736072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4C5D126B-C330-4A65-B824-E092E7437737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22" name="Table 2">
            <a:extLst>
              <a:ext uri="{FF2B5EF4-FFF2-40B4-BE49-F238E27FC236}">
                <a16:creationId xmlns:a16="http://schemas.microsoft.com/office/drawing/2014/main" id="{BA7425F6-DBD2-432C-BFC9-A47AD6785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205193"/>
              </p:ext>
            </p:extLst>
          </p:nvPr>
        </p:nvGraphicFramePr>
        <p:xfrm>
          <a:off x="208477" y="941070"/>
          <a:ext cx="8727047" cy="3870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3333">
                  <a:extLst>
                    <a:ext uri="{9D8B030D-6E8A-4147-A177-3AD203B41FA5}">
                      <a16:colId xmlns:a16="http://schemas.microsoft.com/office/drawing/2014/main" val="947861932"/>
                    </a:ext>
                  </a:extLst>
                </a:gridCol>
                <a:gridCol w="1636314">
                  <a:extLst>
                    <a:ext uri="{9D8B030D-6E8A-4147-A177-3AD203B41FA5}">
                      <a16:colId xmlns:a16="http://schemas.microsoft.com/office/drawing/2014/main" val="1132897961"/>
                    </a:ext>
                  </a:extLst>
                </a:gridCol>
                <a:gridCol w="1618216">
                  <a:extLst>
                    <a:ext uri="{9D8B030D-6E8A-4147-A177-3AD203B41FA5}">
                      <a16:colId xmlns:a16="http://schemas.microsoft.com/office/drawing/2014/main" val="1449241735"/>
                    </a:ext>
                  </a:extLst>
                </a:gridCol>
                <a:gridCol w="1448303">
                  <a:extLst>
                    <a:ext uri="{9D8B030D-6E8A-4147-A177-3AD203B41FA5}">
                      <a16:colId xmlns:a16="http://schemas.microsoft.com/office/drawing/2014/main" val="3917169609"/>
                    </a:ext>
                  </a:extLst>
                </a:gridCol>
                <a:gridCol w="1537305">
                  <a:extLst>
                    <a:ext uri="{9D8B030D-6E8A-4147-A177-3AD203B41FA5}">
                      <a16:colId xmlns:a16="http://schemas.microsoft.com/office/drawing/2014/main" val="1553272661"/>
                    </a:ext>
                  </a:extLst>
                </a:gridCol>
                <a:gridCol w="1383576">
                  <a:extLst>
                    <a:ext uri="{9D8B030D-6E8A-4147-A177-3AD203B41FA5}">
                      <a16:colId xmlns:a16="http://schemas.microsoft.com/office/drawing/2014/main" val="182357869"/>
                    </a:ext>
                  </a:extLst>
                </a:gridCol>
              </a:tblGrid>
              <a:tr h="128536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Penerapan</a:t>
                      </a:r>
                      <a:r>
                        <a:rPr lang="en-US" sz="900" dirty="0"/>
                        <a:t>  Smart Infrastructure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Program yang </a:t>
                      </a:r>
                      <a:r>
                        <a:rPr lang="en-US" sz="900" dirty="0" err="1"/>
                        <a:t>dijalankan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Kendala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Rencana</a:t>
                      </a:r>
                      <a:r>
                        <a:rPr lang="en-US" sz="900" dirty="0"/>
                        <a:t> Program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Tahap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Pengembangan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Arah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Pengembangan</a:t>
                      </a:r>
                      <a:endParaRPr 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2080961"/>
                  </a:ext>
                </a:extLst>
              </a:tr>
              <a:tr h="128536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Sarana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Pemerintahan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cerdas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Belum</a:t>
                      </a:r>
                      <a:r>
                        <a:rPr lang="en-US" sz="900" dirty="0"/>
                        <a:t> Ada</a:t>
                      </a:r>
                    </a:p>
                    <a:p>
                      <a:pPr algn="ctr"/>
                      <a:r>
                        <a:rPr lang="en-US" sz="800" dirty="0"/>
                        <a:t>(</a:t>
                      </a:r>
                      <a:r>
                        <a:rPr lang="en-US" sz="800" dirty="0" err="1"/>
                        <a:t>Wawancara</a:t>
                      </a:r>
                      <a:r>
                        <a:rPr lang="en-US" sz="800" dirty="0"/>
                        <a:t>, A1.IP-03.03)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Anggaran</a:t>
                      </a:r>
                      <a:r>
                        <a:rPr lang="en-US" sz="900" dirty="0"/>
                        <a:t> dan SDM</a:t>
                      </a:r>
                    </a:p>
                    <a:p>
                      <a:pPr algn="ctr"/>
                      <a:r>
                        <a:rPr lang="en-US" sz="800" dirty="0"/>
                        <a:t>(</a:t>
                      </a:r>
                      <a:r>
                        <a:rPr lang="en-US" sz="800" dirty="0" err="1"/>
                        <a:t>Wawancara</a:t>
                      </a:r>
                      <a:r>
                        <a:rPr lang="en-US" sz="800" dirty="0"/>
                        <a:t>, A2.IP-03.03)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Belum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ada</a:t>
                      </a:r>
                      <a:endParaRPr lang="en-US" sz="900" dirty="0"/>
                    </a:p>
                    <a:p>
                      <a:pPr algn="ctr"/>
                      <a:r>
                        <a:rPr lang="en-US" sz="800" dirty="0"/>
                        <a:t>(</a:t>
                      </a:r>
                      <a:r>
                        <a:rPr lang="en-US" sz="800" dirty="0" err="1"/>
                        <a:t>Wawancara</a:t>
                      </a:r>
                      <a:r>
                        <a:rPr lang="en-US" sz="800" dirty="0"/>
                        <a:t>, A3.IP-03.03)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Tahap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Konvensional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Konsep</a:t>
                      </a:r>
                      <a:r>
                        <a:rPr lang="en-US" sz="900" dirty="0"/>
                        <a:t> eGovernment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6176103"/>
                  </a:ext>
                </a:extLst>
              </a:tr>
              <a:tr h="21958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Sarana</a:t>
                      </a:r>
                      <a:r>
                        <a:rPr lang="en-US" sz="900" dirty="0"/>
                        <a:t> Pendidikan </a:t>
                      </a:r>
                      <a:r>
                        <a:rPr lang="en-US" sz="900" dirty="0" err="1"/>
                        <a:t>cerdas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Kerjasama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dengan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Pihak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Ketiga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seperti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zoom,meet</a:t>
                      </a:r>
                      <a:r>
                        <a:rPr lang="en-US" sz="900" dirty="0"/>
                        <a:t>, </a:t>
                      </a:r>
                      <a:r>
                        <a:rPr lang="en-US" sz="900" dirty="0" err="1"/>
                        <a:t>dll</a:t>
                      </a:r>
                      <a:r>
                        <a:rPr lang="en-US" sz="900" dirty="0"/>
                        <a:t>.</a:t>
                      </a:r>
                    </a:p>
                    <a:p>
                      <a:pPr algn="ctr"/>
                      <a:r>
                        <a:rPr lang="en-US" sz="800" dirty="0"/>
                        <a:t>(</a:t>
                      </a:r>
                      <a:r>
                        <a:rPr lang="en-US" sz="800" dirty="0" err="1"/>
                        <a:t>Wawancara</a:t>
                      </a:r>
                      <a:r>
                        <a:rPr lang="en-US" sz="800" dirty="0"/>
                        <a:t>, B1.IP-05.05)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Anggaran</a:t>
                      </a:r>
                      <a:endParaRPr lang="en-US" sz="900" dirty="0"/>
                    </a:p>
                    <a:p>
                      <a:pPr algn="ctr"/>
                      <a:r>
                        <a:rPr lang="en-US" sz="800" dirty="0"/>
                        <a:t>(</a:t>
                      </a:r>
                      <a:r>
                        <a:rPr lang="en-US" sz="800" dirty="0" err="1"/>
                        <a:t>Wawancara</a:t>
                      </a:r>
                      <a:r>
                        <a:rPr lang="en-US" sz="800" dirty="0"/>
                        <a:t>, B2.IP-05.05)</a:t>
                      </a:r>
                      <a:endParaRPr 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Pengembangan</a:t>
                      </a:r>
                      <a:r>
                        <a:rPr lang="en-US" sz="900" dirty="0"/>
                        <a:t> Website</a:t>
                      </a:r>
                    </a:p>
                    <a:p>
                      <a:pPr algn="ctr"/>
                      <a:r>
                        <a:rPr lang="en-US" sz="800" dirty="0"/>
                        <a:t>(</a:t>
                      </a:r>
                      <a:r>
                        <a:rPr lang="en-US" sz="800" dirty="0" err="1"/>
                        <a:t>Wawancara</a:t>
                      </a:r>
                      <a:r>
                        <a:rPr lang="en-US" sz="800" dirty="0"/>
                        <a:t>, B3.IP-05.05)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Tahap</a:t>
                      </a:r>
                      <a:r>
                        <a:rPr lang="en-US" sz="900" dirty="0"/>
                        <a:t> Semi Intelligent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Konsep</a:t>
                      </a:r>
                      <a:r>
                        <a:rPr lang="en-US" sz="900" dirty="0"/>
                        <a:t> Singapore SLS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8806448"/>
                  </a:ext>
                </a:extLst>
              </a:tr>
              <a:tr h="12931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Sarana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Kesehatan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cerdas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Sms</a:t>
                      </a:r>
                      <a:r>
                        <a:rPr lang="en-US" sz="900" dirty="0"/>
                        <a:t> Gateway</a:t>
                      </a:r>
                    </a:p>
                    <a:p>
                      <a:pPr algn="ctr"/>
                      <a:r>
                        <a:rPr lang="en-US" sz="800" dirty="0"/>
                        <a:t>(</a:t>
                      </a:r>
                      <a:r>
                        <a:rPr lang="en-US" sz="800" dirty="0" err="1"/>
                        <a:t>Wawancara</a:t>
                      </a:r>
                      <a:r>
                        <a:rPr lang="en-US" sz="800" dirty="0"/>
                        <a:t>, C1.IP-01.01)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Anggaran</a:t>
                      </a:r>
                      <a:endParaRPr lang="en-US" sz="900" dirty="0"/>
                    </a:p>
                    <a:p>
                      <a:pPr algn="ctr"/>
                      <a:r>
                        <a:rPr lang="en-US" sz="800" dirty="0"/>
                        <a:t>(</a:t>
                      </a:r>
                      <a:r>
                        <a:rPr lang="en-US" sz="800" dirty="0" err="1"/>
                        <a:t>Wawancara</a:t>
                      </a:r>
                      <a:r>
                        <a:rPr lang="en-US" sz="800" dirty="0"/>
                        <a:t>, C2.IP-01.01)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Pembuatan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Aplikasi</a:t>
                      </a:r>
                      <a:endParaRPr lang="en-US" sz="900" dirty="0"/>
                    </a:p>
                    <a:p>
                      <a:pPr algn="ctr"/>
                      <a:r>
                        <a:rPr lang="en-US" sz="800" dirty="0"/>
                        <a:t>(</a:t>
                      </a:r>
                      <a:r>
                        <a:rPr lang="en-US" sz="800" dirty="0" err="1"/>
                        <a:t>Wawancara</a:t>
                      </a:r>
                      <a:r>
                        <a:rPr lang="en-US" sz="800" dirty="0"/>
                        <a:t>, C3.IP-01.01)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Tahap</a:t>
                      </a:r>
                      <a:r>
                        <a:rPr lang="en-US" sz="900" dirty="0"/>
                        <a:t> Semi Intelligent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Konsep</a:t>
                      </a:r>
                      <a:r>
                        <a:rPr lang="en-US" sz="900" dirty="0"/>
                        <a:t> mHealth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9416203"/>
                  </a:ext>
                </a:extLst>
              </a:tr>
              <a:tr h="214226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Sarana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Peribadatan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cerdas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SIMAS</a:t>
                      </a:r>
                    </a:p>
                    <a:p>
                      <a:pPr algn="ctr"/>
                      <a:r>
                        <a:rPr lang="en-US" sz="800" dirty="0"/>
                        <a:t>(</a:t>
                      </a:r>
                      <a:r>
                        <a:rPr lang="en-US" sz="800" dirty="0" err="1"/>
                        <a:t>Wawancara</a:t>
                      </a:r>
                      <a:r>
                        <a:rPr lang="en-US" sz="800" dirty="0"/>
                        <a:t>, D1.IP-07.07)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SDM</a:t>
                      </a:r>
                    </a:p>
                    <a:p>
                      <a:pPr algn="ctr"/>
                      <a:r>
                        <a:rPr lang="en-US" sz="800" dirty="0"/>
                        <a:t>(</a:t>
                      </a:r>
                      <a:r>
                        <a:rPr lang="en-US" sz="800" dirty="0" err="1"/>
                        <a:t>Wawancara</a:t>
                      </a:r>
                      <a:r>
                        <a:rPr lang="en-US" sz="800" dirty="0"/>
                        <a:t>, D2.IP-07.07)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Mengikuti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arahan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dari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kementerian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pusat</a:t>
                      </a:r>
                      <a:endParaRPr lang="en-US" sz="900" dirty="0"/>
                    </a:p>
                    <a:p>
                      <a:pPr algn="ctr"/>
                      <a:r>
                        <a:rPr lang="en-US" sz="800" dirty="0"/>
                        <a:t>(</a:t>
                      </a:r>
                      <a:r>
                        <a:rPr lang="en-US" sz="800" dirty="0" err="1"/>
                        <a:t>Wawancara</a:t>
                      </a:r>
                      <a:r>
                        <a:rPr lang="en-US" sz="800" dirty="0"/>
                        <a:t>, D3.IP-07.07)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Tahap</a:t>
                      </a:r>
                      <a:r>
                        <a:rPr lang="en-US" sz="900" dirty="0"/>
                        <a:t> Semi Intelligent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Konsep</a:t>
                      </a:r>
                      <a:r>
                        <a:rPr lang="en-US" sz="900" dirty="0"/>
                        <a:t> Smart Mosque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0727380"/>
                  </a:ext>
                </a:extLst>
              </a:tr>
              <a:tr h="176736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Sarana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Perdagangan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cerdas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SIAGABAPOK</a:t>
                      </a:r>
                    </a:p>
                    <a:p>
                      <a:pPr algn="ctr"/>
                      <a:r>
                        <a:rPr lang="en-US" sz="800" dirty="0"/>
                        <a:t>(</a:t>
                      </a:r>
                      <a:r>
                        <a:rPr lang="en-US" sz="800" dirty="0" err="1"/>
                        <a:t>Wawancara</a:t>
                      </a:r>
                      <a:r>
                        <a:rPr lang="en-US" sz="800" dirty="0"/>
                        <a:t>, E1.IP-04.04)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SDM</a:t>
                      </a:r>
                    </a:p>
                    <a:p>
                      <a:pPr algn="ctr"/>
                      <a:r>
                        <a:rPr lang="en-US" sz="800" dirty="0"/>
                        <a:t>(</a:t>
                      </a:r>
                      <a:r>
                        <a:rPr lang="en-US" sz="800" dirty="0" err="1"/>
                        <a:t>Wawancara</a:t>
                      </a:r>
                      <a:r>
                        <a:rPr lang="en-US" sz="800" dirty="0"/>
                        <a:t>, E2.IP-04.04)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Pengembangan</a:t>
                      </a:r>
                      <a:r>
                        <a:rPr lang="en-US" sz="900" dirty="0"/>
                        <a:t> Website</a:t>
                      </a:r>
                    </a:p>
                    <a:p>
                      <a:pPr algn="ctr"/>
                      <a:r>
                        <a:rPr lang="en-US" sz="800" dirty="0"/>
                        <a:t>(</a:t>
                      </a:r>
                      <a:r>
                        <a:rPr lang="en-US" sz="800" dirty="0" err="1"/>
                        <a:t>Wawancara</a:t>
                      </a:r>
                      <a:r>
                        <a:rPr lang="en-US" sz="800" dirty="0"/>
                        <a:t>, E3.IP-04.04)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Tahap</a:t>
                      </a:r>
                      <a:r>
                        <a:rPr lang="en-US" sz="900" dirty="0"/>
                        <a:t> Semi Intelligent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Konsep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JAKmikro</a:t>
                      </a:r>
                      <a:endParaRPr 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6380409"/>
                  </a:ext>
                </a:extLst>
              </a:tr>
              <a:tr h="16602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Sarana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Rekreasi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cerdas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Belum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ada</a:t>
                      </a:r>
                      <a:endParaRPr lang="en-US" sz="900" dirty="0"/>
                    </a:p>
                    <a:p>
                      <a:pPr algn="ctr"/>
                      <a:r>
                        <a:rPr lang="en-US" sz="800" dirty="0"/>
                        <a:t>(</a:t>
                      </a:r>
                      <a:r>
                        <a:rPr lang="en-US" sz="800" dirty="0" err="1"/>
                        <a:t>Wawancara</a:t>
                      </a:r>
                      <a:r>
                        <a:rPr lang="en-US" sz="800" dirty="0"/>
                        <a:t>, F1.IP-02.02)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SDM dan </a:t>
                      </a:r>
                      <a:r>
                        <a:rPr lang="en-US" sz="900" dirty="0" err="1"/>
                        <a:t>anggaran</a:t>
                      </a:r>
                      <a:endParaRPr lang="en-US" sz="900" dirty="0"/>
                    </a:p>
                    <a:p>
                      <a:pPr algn="ctr"/>
                      <a:r>
                        <a:rPr lang="en-US" sz="800" dirty="0"/>
                        <a:t>(</a:t>
                      </a:r>
                      <a:r>
                        <a:rPr lang="en-US" sz="800" dirty="0" err="1"/>
                        <a:t>Wawancara</a:t>
                      </a:r>
                      <a:r>
                        <a:rPr lang="en-US" sz="800" dirty="0"/>
                        <a:t>, F2.IP-02.02)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Pengembangan</a:t>
                      </a:r>
                      <a:r>
                        <a:rPr lang="en-US" sz="900" dirty="0"/>
                        <a:t> Website</a:t>
                      </a:r>
                    </a:p>
                    <a:p>
                      <a:pPr algn="ctr"/>
                      <a:r>
                        <a:rPr lang="en-US" sz="800" dirty="0"/>
                        <a:t>(</a:t>
                      </a:r>
                      <a:r>
                        <a:rPr lang="en-US" sz="800" dirty="0" err="1"/>
                        <a:t>Wawancara</a:t>
                      </a:r>
                      <a:r>
                        <a:rPr lang="en-US" sz="800" dirty="0"/>
                        <a:t>, F3.IP-02.02)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Tahap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Konvensional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Konsep</a:t>
                      </a:r>
                      <a:r>
                        <a:rPr lang="en-US" sz="900" dirty="0"/>
                        <a:t> High Line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4975745"/>
                  </a:ext>
                </a:extLst>
              </a:tr>
              <a:tr h="12931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Sarana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Ruang</a:t>
                      </a:r>
                      <a:r>
                        <a:rPr lang="en-US" sz="900" dirty="0"/>
                        <a:t> Terbuka </a:t>
                      </a:r>
                      <a:r>
                        <a:rPr lang="en-US" sz="900" dirty="0" err="1"/>
                        <a:t>cerdas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Belum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ada</a:t>
                      </a:r>
                      <a:endParaRPr lang="en-US" sz="900" dirty="0"/>
                    </a:p>
                    <a:p>
                      <a:pPr algn="ctr"/>
                      <a:r>
                        <a:rPr lang="en-US" sz="800" dirty="0"/>
                        <a:t>(</a:t>
                      </a:r>
                      <a:r>
                        <a:rPr lang="en-US" sz="800" dirty="0" err="1"/>
                        <a:t>Wawancara</a:t>
                      </a:r>
                      <a:r>
                        <a:rPr lang="en-US" sz="800" dirty="0"/>
                        <a:t>, G1.IP-06.06)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SDM dan </a:t>
                      </a:r>
                      <a:r>
                        <a:rPr lang="en-US" sz="900" dirty="0" err="1"/>
                        <a:t>Anggaran</a:t>
                      </a:r>
                      <a:endParaRPr lang="en-US" sz="900" dirty="0"/>
                    </a:p>
                    <a:p>
                      <a:pPr algn="ctr"/>
                      <a:r>
                        <a:rPr lang="en-US" sz="800" dirty="0"/>
                        <a:t>(</a:t>
                      </a:r>
                      <a:r>
                        <a:rPr lang="en-US" sz="800" dirty="0" err="1"/>
                        <a:t>Wawancara</a:t>
                      </a:r>
                      <a:r>
                        <a:rPr lang="en-US" sz="800" dirty="0"/>
                        <a:t>, G3.IP-06.06)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Pembuatan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Aplikasi</a:t>
                      </a:r>
                      <a:endParaRPr lang="en-US" sz="900" dirty="0"/>
                    </a:p>
                    <a:p>
                      <a:pPr algn="ctr"/>
                      <a:r>
                        <a:rPr lang="en-US" sz="800" dirty="0"/>
                        <a:t>(</a:t>
                      </a:r>
                      <a:r>
                        <a:rPr lang="en-US" sz="800" dirty="0" err="1"/>
                        <a:t>Wawancara</a:t>
                      </a:r>
                      <a:r>
                        <a:rPr lang="en-US" sz="800" dirty="0"/>
                        <a:t>, G3.IP-06.06)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Tahap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Konvensional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Konsep</a:t>
                      </a:r>
                      <a:r>
                        <a:rPr lang="en-US" sz="900" dirty="0"/>
                        <a:t> Smart Forest Guardian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3501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3836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0" name="Google Shape;1440;p46"/>
          <p:cNvGrpSpPr/>
          <p:nvPr/>
        </p:nvGrpSpPr>
        <p:grpSpPr>
          <a:xfrm>
            <a:off x="3281538" y="470975"/>
            <a:ext cx="4587960" cy="3712375"/>
            <a:chOff x="3281538" y="470975"/>
            <a:chExt cx="4587960" cy="3712375"/>
          </a:xfrm>
        </p:grpSpPr>
        <p:sp>
          <p:nvSpPr>
            <p:cNvPr id="1441" name="Google Shape;1441;p46"/>
            <p:cNvSpPr/>
            <p:nvPr/>
          </p:nvSpPr>
          <p:spPr>
            <a:xfrm>
              <a:off x="6871698" y="3185550"/>
              <a:ext cx="997800" cy="997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3281538" y="470975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46"/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46"/>
          <p:cNvSpPr txBox="1"/>
          <p:nvPr/>
        </p:nvSpPr>
        <p:spPr>
          <a:xfrm>
            <a:off x="3777211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6" name="Google Shape;1476;p46"/>
          <p:cNvSpPr txBox="1"/>
          <p:nvPr/>
        </p:nvSpPr>
        <p:spPr>
          <a:xfrm>
            <a:off x="4555479" y="4498986"/>
            <a:ext cx="1159821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lang="en-US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7" name="Google Shape;1477;p46"/>
          <p:cNvSpPr/>
          <p:nvPr/>
        </p:nvSpPr>
        <p:spPr>
          <a:xfrm>
            <a:off x="4555215" y="4973320"/>
            <a:ext cx="1159821" cy="485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8" name="Google Shape;1478;p46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46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209;p42">
            <a:extLst>
              <a:ext uri="{FF2B5EF4-FFF2-40B4-BE49-F238E27FC236}">
                <a16:creationId xmlns:a16="http://schemas.microsoft.com/office/drawing/2014/main" id="{9B55FDA0-FEA9-44BD-9640-1F5FBC2BB401}"/>
              </a:ext>
            </a:extLst>
          </p:cNvPr>
          <p:cNvSpPr txBox="1">
            <a:spLocks/>
          </p:cNvSpPr>
          <p:nvPr/>
        </p:nvSpPr>
        <p:spPr>
          <a:xfrm>
            <a:off x="1139483" y="445025"/>
            <a:ext cx="621861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en-US" sz="2400" dirty="0" err="1"/>
              <a:t>Tahap</a:t>
            </a:r>
            <a:r>
              <a:rPr lang="en-US" sz="2400" dirty="0"/>
              <a:t> Smart Infrastructure</a:t>
            </a:r>
          </a:p>
        </p:txBody>
      </p:sp>
      <p:sp>
        <p:nvSpPr>
          <p:cNvPr id="60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DAE0B40F-F01A-45BF-AFAE-B10D1C6F3929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26D4810-1C76-4174-B928-B7ABE9851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62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398691A2-03D1-4D02-900B-1D38393961D9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A432F4D-E5D2-41DE-A41B-D2E3A51C69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64" name="Google Shape;768;p34">
            <a:hlinkClick r:id="rId8" action="ppaction://hlinksldjump"/>
            <a:extLst>
              <a:ext uri="{FF2B5EF4-FFF2-40B4-BE49-F238E27FC236}">
                <a16:creationId xmlns:a16="http://schemas.microsoft.com/office/drawing/2014/main" id="{57AD4EDF-471D-4C70-9CDF-D8EF05736072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4C5D126B-C330-4A65-B824-E092E7437737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7E2DB90-68E9-4A49-8CCF-365F45BC1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005203"/>
              </p:ext>
            </p:extLst>
          </p:nvPr>
        </p:nvGraphicFramePr>
        <p:xfrm>
          <a:off x="713223" y="900334"/>
          <a:ext cx="8093151" cy="3623886"/>
        </p:xfrm>
        <a:graphic>
          <a:graphicData uri="http://schemas.openxmlformats.org/drawingml/2006/table">
            <a:tbl>
              <a:tblPr firstRow="1" firstCol="1" bandRow="1"/>
              <a:tblGrid>
                <a:gridCol w="269012">
                  <a:extLst>
                    <a:ext uri="{9D8B030D-6E8A-4147-A177-3AD203B41FA5}">
                      <a16:colId xmlns:a16="http://schemas.microsoft.com/office/drawing/2014/main" val="3528028652"/>
                    </a:ext>
                  </a:extLst>
                </a:gridCol>
                <a:gridCol w="5557922">
                  <a:extLst>
                    <a:ext uri="{9D8B030D-6E8A-4147-A177-3AD203B41FA5}">
                      <a16:colId xmlns:a16="http://schemas.microsoft.com/office/drawing/2014/main" val="3240689562"/>
                    </a:ext>
                  </a:extLst>
                </a:gridCol>
                <a:gridCol w="2266217">
                  <a:extLst>
                    <a:ext uri="{9D8B030D-6E8A-4147-A177-3AD203B41FA5}">
                      <a16:colId xmlns:a16="http://schemas.microsoft.com/office/drawing/2014/main" val="3345665235"/>
                    </a:ext>
                  </a:extLst>
                </a:gridCol>
              </a:tblGrid>
              <a:tr h="187977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No</a:t>
                      </a:r>
                    </a:p>
                  </a:txBody>
                  <a:tcPr marL="41973" marR="419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Smart infrastructure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Kota Bandar Lampung</a:t>
                      </a:r>
                    </a:p>
                  </a:txBody>
                  <a:tcPr marL="41973" marR="419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Tahap </a:t>
                      </a:r>
                      <a:r>
                        <a:rPr lang="en-US" sz="1000" i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Smart infrastructure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Kota Bandar Lampung</a:t>
                      </a:r>
                    </a:p>
                  </a:txBody>
                  <a:tcPr marL="41973" marR="419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5041077"/>
                  </a:ext>
                </a:extLst>
              </a:tr>
              <a:tr h="213543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8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973" marR="419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Program Eksisting</a:t>
                      </a:r>
                    </a:p>
                  </a:txBody>
                  <a:tcPr marL="41973" marR="419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799279"/>
                  </a:ext>
                </a:extLst>
              </a:tr>
              <a:tr h="6150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</a:t>
                      </a:r>
                    </a:p>
                  </a:txBody>
                  <a:tcPr marL="41973" marR="419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Sarana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Pemerintahan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cerdas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di Kota Bandar Lampung </a:t>
                      </a:r>
                      <a:r>
                        <a:rPr lang="en-US" sz="1000" b="1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belum</a:t>
                      </a:r>
                      <a:r>
                        <a:rPr lang="en-US" sz="1000" b="1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b="1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memiliki</a:t>
                      </a:r>
                      <a:r>
                        <a:rPr lang="en-US" sz="1000" b="1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program </a:t>
                      </a:r>
                      <a:r>
                        <a:rPr lang="en-US" sz="1000" b="1" i="1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smart infrastructure</a:t>
                      </a:r>
                      <a:r>
                        <a:rPr lang="en-US" sz="1000" b="1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karena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setiap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instansi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masih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berjalan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sendiri-sendiri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dan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belum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terintegrasi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kedalam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satu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aplikasi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.</a:t>
                      </a:r>
                    </a:p>
                  </a:txBody>
                  <a:tcPr marL="41973" marR="419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Tahap Konvensional</a:t>
                      </a:r>
                    </a:p>
                  </a:txBody>
                  <a:tcPr marL="41973" marR="419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4043239"/>
                  </a:ext>
                </a:extLst>
              </a:tr>
              <a:tr h="4015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</a:t>
                      </a:r>
                    </a:p>
                  </a:txBody>
                  <a:tcPr marL="41973" marR="419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Sarana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Pendidikan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cerdas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,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telah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memanfaatkan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b="1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aplikasi</a:t>
                      </a:r>
                      <a:r>
                        <a:rPr lang="en-US" sz="1000" b="1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b="1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pihak</a:t>
                      </a:r>
                      <a:r>
                        <a:rPr lang="en-US" sz="1000" b="1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b="1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ketiga</a:t>
                      </a:r>
                      <a:r>
                        <a:rPr lang="en-US" sz="1000" b="1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b="1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seperti</a:t>
                      </a:r>
                      <a:r>
                        <a:rPr lang="en-US" sz="1000" b="1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zoom, google meet, </a:t>
                      </a:r>
                      <a:r>
                        <a:rPr lang="en-US" sz="1000" b="1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dll</a:t>
                      </a:r>
                      <a:r>
                        <a:rPr lang="en-US" sz="1000" b="1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untuk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memudahkan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kegiatan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belajar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mengajar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secara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daring.</a:t>
                      </a:r>
                    </a:p>
                  </a:txBody>
                  <a:tcPr marL="41973" marR="419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Tahap Semi Intelligent</a:t>
                      </a:r>
                    </a:p>
                  </a:txBody>
                  <a:tcPr marL="41973" marR="419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824608"/>
                  </a:ext>
                </a:extLst>
              </a:tr>
              <a:tr h="4015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</a:t>
                      </a:r>
                    </a:p>
                  </a:txBody>
                  <a:tcPr marL="41973" marR="419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Sarana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Kesehatan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cerdas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sudah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mempunyai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b="1" i="1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sms</a:t>
                      </a:r>
                      <a:r>
                        <a:rPr lang="en-US" sz="1000" b="1" i="1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gateway</a:t>
                      </a:r>
                      <a:r>
                        <a:rPr lang="en-US" sz="1000" b="1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untuk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memudahkan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masyarakat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dalam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memperoleh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pelayanan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kesehatan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973" marR="419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Tahap Semi Intelligent</a:t>
                      </a:r>
                    </a:p>
                  </a:txBody>
                  <a:tcPr marL="41973" marR="419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990984"/>
                  </a:ext>
                </a:extLst>
              </a:tr>
              <a:tr h="4015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</a:t>
                      </a:r>
                    </a:p>
                  </a:txBody>
                  <a:tcPr marL="41973" marR="419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Sarana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Peribadatan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cerdas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telah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b="1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memiliki</a:t>
                      </a:r>
                      <a:r>
                        <a:rPr lang="en-US" sz="1000" b="1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b="1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aplikasi</a:t>
                      </a:r>
                      <a:r>
                        <a:rPr lang="en-US" sz="1000" b="1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b="1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benama</a:t>
                      </a:r>
                      <a:r>
                        <a:rPr lang="en-US" sz="1000" b="1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SIMAS 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yang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berfungsi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untuk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mengetahui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informasi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dari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setiap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masjid dan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musholla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yang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ada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di Kota Bandar Lampung.</a:t>
                      </a:r>
                    </a:p>
                  </a:txBody>
                  <a:tcPr marL="41973" marR="419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Tahap Semi Intelligent</a:t>
                      </a:r>
                    </a:p>
                  </a:txBody>
                  <a:tcPr marL="41973" marR="419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5686530"/>
                  </a:ext>
                </a:extLst>
              </a:tr>
              <a:tr h="6150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</a:t>
                      </a:r>
                    </a:p>
                  </a:txBody>
                  <a:tcPr marL="41973" marR="419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Sarana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Perdagangan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cerdas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telah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b="1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memiliki</a:t>
                      </a:r>
                      <a:r>
                        <a:rPr lang="en-US" sz="1000" b="1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b="1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aplikasi</a:t>
                      </a:r>
                      <a:r>
                        <a:rPr lang="en-US" sz="1000" b="1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b="1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bernama</a:t>
                      </a:r>
                      <a:r>
                        <a:rPr lang="en-US" sz="1000" b="1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SIAGABAPOK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untuk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mengetahui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perkembangan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harga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pasar dan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memberikan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informasi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harga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bahan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pokok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di pasar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saat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ini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kepada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masyarakat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.</a:t>
                      </a:r>
                    </a:p>
                  </a:txBody>
                  <a:tcPr marL="41973" marR="419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Tahap Semi Intelligent</a:t>
                      </a:r>
                    </a:p>
                  </a:txBody>
                  <a:tcPr marL="41973" marR="419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6109775"/>
                  </a:ext>
                </a:extLst>
              </a:tr>
              <a:tr h="1879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6</a:t>
                      </a:r>
                    </a:p>
                  </a:txBody>
                  <a:tcPr marL="41973" marR="419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Sarana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Rekreasi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cerdas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b="1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belum</a:t>
                      </a:r>
                      <a:r>
                        <a:rPr lang="en-US" sz="1000" b="1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b="1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memiliki</a:t>
                      </a:r>
                      <a:r>
                        <a:rPr lang="en-US" sz="1000" b="1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b="1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teknologi</a:t>
                      </a:r>
                      <a:r>
                        <a:rPr lang="en-US" sz="1000" b="1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infrastructure </a:t>
                      </a:r>
                      <a:r>
                        <a:rPr lang="en-US" sz="1000" b="1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cerdas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.</a:t>
                      </a:r>
                    </a:p>
                  </a:txBody>
                  <a:tcPr marL="41973" marR="419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Tahap Konvensional</a:t>
                      </a:r>
                    </a:p>
                  </a:txBody>
                  <a:tcPr marL="41973" marR="419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7264349"/>
                  </a:ext>
                </a:extLst>
              </a:tr>
              <a:tr h="4015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7</a:t>
                      </a:r>
                    </a:p>
                  </a:txBody>
                  <a:tcPr marL="41973" marR="419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Sarana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Ruang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Terbuka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cerdas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b="1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belum</a:t>
                      </a:r>
                      <a:r>
                        <a:rPr lang="en-US" sz="1000" b="1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b="1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memiliki</a:t>
                      </a:r>
                      <a:r>
                        <a:rPr lang="en-US" sz="1000" b="1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b="1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teknologi</a:t>
                      </a:r>
                      <a:r>
                        <a:rPr lang="en-US" sz="1000" b="1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infrastructure </a:t>
                      </a:r>
                      <a:r>
                        <a:rPr lang="en-US" sz="1000" b="1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cerdas</a:t>
                      </a:r>
                      <a:r>
                        <a:rPr lang="en-US" sz="1000" b="1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karena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system yang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ada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masih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berjalan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secara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manual.</a:t>
                      </a:r>
                    </a:p>
                  </a:txBody>
                  <a:tcPr marL="41973" marR="419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Tahap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Konvensional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973" marR="419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041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47320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0" name="Google Shape;1440;p46"/>
          <p:cNvGrpSpPr/>
          <p:nvPr/>
        </p:nvGrpSpPr>
        <p:grpSpPr>
          <a:xfrm>
            <a:off x="3281538" y="470975"/>
            <a:ext cx="4587960" cy="3712375"/>
            <a:chOff x="3281538" y="470975"/>
            <a:chExt cx="4587960" cy="3712375"/>
          </a:xfrm>
        </p:grpSpPr>
        <p:sp>
          <p:nvSpPr>
            <p:cNvPr id="1441" name="Google Shape;1441;p46"/>
            <p:cNvSpPr/>
            <p:nvPr/>
          </p:nvSpPr>
          <p:spPr>
            <a:xfrm>
              <a:off x="6871698" y="3185550"/>
              <a:ext cx="997800" cy="997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3281538" y="470975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46"/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46"/>
          <p:cNvSpPr txBox="1">
            <a:spLocks noGrp="1"/>
          </p:cNvSpPr>
          <p:nvPr>
            <p:ph type="body" idx="1"/>
          </p:nvPr>
        </p:nvSpPr>
        <p:spPr>
          <a:xfrm flipH="1">
            <a:off x="931888" y="894133"/>
            <a:ext cx="7477552" cy="3578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>
              <a:buClr>
                <a:schemeClr val="dk1"/>
              </a:buClr>
              <a:buSzPts val="1100"/>
              <a:buNone/>
            </a:pPr>
            <a:r>
              <a:rPr lang="en-US" sz="2000" dirty="0" err="1"/>
              <a:t>Sarana</a:t>
            </a:r>
            <a:r>
              <a:rPr lang="en-US" sz="2000" dirty="0"/>
              <a:t> </a:t>
            </a:r>
            <a:r>
              <a:rPr lang="en-US" sz="2000" dirty="0" err="1"/>
              <a:t>Perkotaan</a:t>
            </a:r>
            <a:r>
              <a:rPr lang="en-US" sz="2000" dirty="0"/>
              <a:t> di Kota Bandar Lampung </a:t>
            </a:r>
            <a:r>
              <a:rPr lang="en-US" sz="2000" dirty="0" err="1"/>
              <a:t>hingga</a:t>
            </a:r>
            <a:r>
              <a:rPr lang="en-US" sz="2000" dirty="0"/>
              <a:t> </a:t>
            </a:r>
            <a:r>
              <a:rPr lang="en-US" sz="2000" dirty="0" err="1"/>
              <a:t>saat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berada</a:t>
            </a:r>
            <a:r>
              <a:rPr lang="en-US" sz="2000" dirty="0"/>
              <a:t> pada </a:t>
            </a:r>
            <a:r>
              <a:rPr lang="en-US" sz="2000" dirty="0" err="1"/>
              <a:t>tahap</a:t>
            </a:r>
            <a:r>
              <a:rPr lang="en-US" sz="2000" dirty="0"/>
              <a:t> </a:t>
            </a:r>
            <a:r>
              <a:rPr lang="en-US" sz="2000" dirty="0" err="1"/>
              <a:t>konvensional</a:t>
            </a:r>
            <a:r>
              <a:rPr lang="en-US" sz="2000" dirty="0"/>
              <a:t> dan semi intelligent. Pada </a:t>
            </a:r>
            <a:r>
              <a:rPr lang="en-US" sz="2000" dirty="0" err="1"/>
              <a:t>prinsipnya</a:t>
            </a:r>
            <a:r>
              <a:rPr lang="en-US" sz="2000" dirty="0"/>
              <a:t> </a:t>
            </a:r>
            <a:r>
              <a:rPr lang="en-US" sz="2000" dirty="0" err="1"/>
              <a:t>kota</a:t>
            </a:r>
            <a:r>
              <a:rPr lang="en-US" sz="2000" dirty="0"/>
              <a:t> </a:t>
            </a:r>
            <a:r>
              <a:rPr lang="en-US" sz="2000" dirty="0" err="1"/>
              <a:t>bandar</a:t>
            </a:r>
            <a:r>
              <a:rPr lang="en-US" sz="2000" dirty="0"/>
              <a:t> </a:t>
            </a:r>
            <a:r>
              <a:rPr lang="en-US" sz="2000" dirty="0" err="1"/>
              <a:t>lampung</a:t>
            </a:r>
            <a:r>
              <a:rPr lang="en-US" sz="2000" dirty="0"/>
              <a:t> </a:t>
            </a:r>
            <a:r>
              <a:rPr lang="en-US" sz="2000" dirty="0" err="1"/>
              <a:t>sudah</a:t>
            </a:r>
            <a:r>
              <a:rPr lang="en-US" sz="2000" dirty="0"/>
              <a:t> </a:t>
            </a:r>
            <a:r>
              <a:rPr lang="en-US" sz="2000" dirty="0" err="1"/>
              <a:t>menuju</a:t>
            </a:r>
            <a:r>
              <a:rPr lang="en-US" sz="2000" dirty="0"/>
              <a:t> </a:t>
            </a:r>
            <a:r>
              <a:rPr lang="en-US" sz="2000" dirty="0" err="1"/>
              <a:t>tahap</a:t>
            </a:r>
            <a:r>
              <a:rPr lang="en-US" sz="2000" dirty="0"/>
              <a:t> semi intelligent </a:t>
            </a:r>
            <a:r>
              <a:rPr lang="en-US" sz="2000" dirty="0" err="1"/>
              <a:t>karena</a:t>
            </a:r>
            <a:r>
              <a:rPr lang="en-US" sz="2000" dirty="0"/>
              <a:t> pada </a:t>
            </a:r>
            <a:r>
              <a:rPr lang="en-US" sz="2000" dirty="0" err="1"/>
              <a:t>beberapa</a:t>
            </a:r>
            <a:r>
              <a:rPr lang="en-US" sz="2000" dirty="0"/>
              <a:t> </a:t>
            </a:r>
            <a:r>
              <a:rPr lang="en-US" sz="2000" dirty="0" err="1"/>
              <a:t>sarana</a:t>
            </a:r>
            <a:r>
              <a:rPr lang="en-US" sz="2000" dirty="0"/>
              <a:t> </a:t>
            </a:r>
            <a:r>
              <a:rPr lang="en-US" sz="2000" dirty="0" err="1"/>
              <a:t>sudah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mengumpulkan</a:t>
            </a:r>
            <a:r>
              <a:rPr lang="en-US" sz="2000" dirty="0"/>
              <a:t> data dan </a:t>
            </a:r>
            <a:r>
              <a:rPr lang="en-US" sz="2000" dirty="0" err="1"/>
              <a:t>informasi</a:t>
            </a:r>
            <a:r>
              <a:rPr lang="en-US" sz="2000" dirty="0"/>
              <a:t> </a:t>
            </a:r>
            <a:r>
              <a:rPr lang="en-US" sz="2000" dirty="0" err="1"/>
              <a:t>meskipun</a:t>
            </a:r>
            <a:r>
              <a:rPr lang="en-US" sz="2000" dirty="0"/>
              <a:t> </a:t>
            </a:r>
            <a:r>
              <a:rPr lang="en-US" sz="2000" dirty="0" err="1"/>
              <a:t>belum</a:t>
            </a:r>
            <a:r>
              <a:rPr lang="en-US" sz="2000" dirty="0"/>
              <a:t> </a:t>
            </a:r>
            <a:r>
              <a:rPr lang="en-US" sz="2000" dirty="0" err="1"/>
              <a:t>berjalan</a:t>
            </a:r>
            <a:r>
              <a:rPr lang="en-US" sz="2000" dirty="0"/>
              <a:t> </a:t>
            </a:r>
            <a:r>
              <a:rPr lang="en-US" sz="2000" dirty="0" err="1"/>
              <a:t>secara</a:t>
            </a:r>
            <a:r>
              <a:rPr lang="en-US" sz="2000" dirty="0"/>
              <a:t> </a:t>
            </a:r>
            <a:r>
              <a:rPr lang="en-US" sz="2000" dirty="0" err="1"/>
              <a:t>maksimal</a:t>
            </a:r>
            <a:r>
              <a:rPr lang="en-US" sz="2000" dirty="0"/>
              <a:t>. </a:t>
            </a:r>
            <a:r>
              <a:rPr lang="en-US" sz="2000" dirty="0" err="1"/>
              <a:t>Sedangkan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pengambilan</a:t>
            </a:r>
            <a:r>
              <a:rPr lang="en-US" sz="2000" dirty="0"/>
              <a:t> </a:t>
            </a:r>
            <a:r>
              <a:rPr lang="en-US" sz="2000" dirty="0" err="1"/>
              <a:t>keputusan</a:t>
            </a:r>
            <a:r>
              <a:rPr lang="en-US" sz="2000" dirty="0"/>
              <a:t> </a:t>
            </a:r>
            <a:r>
              <a:rPr lang="en-US" sz="2000" dirty="0" err="1"/>
              <a:t>masih</a:t>
            </a:r>
            <a:r>
              <a:rPr lang="en-US" sz="2000" dirty="0"/>
              <a:t> </a:t>
            </a:r>
            <a:r>
              <a:rPr lang="en-US" sz="2000" dirty="0" err="1"/>
              <a:t>dilakukan</a:t>
            </a:r>
            <a:r>
              <a:rPr lang="en-US" sz="2000" dirty="0"/>
              <a:t> </a:t>
            </a:r>
            <a:r>
              <a:rPr lang="en-US" sz="2000" dirty="0" err="1"/>
              <a:t>secara</a:t>
            </a:r>
            <a:r>
              <a:rPr lang="en-US" sz="2000" dirty="0"/>
              <a:t> manual </a:t>
            </a:r>
            <a:r>
              <a:rPr lang="en-US" sz="2000" dirty="0" err="1"/>
              <a:t>karena</a:t>
            </a:r>
            <a:r>
              <a:rPr lang="en-US" sz="2000" dirty="0"/>
              <a:t> </a:t>
            </a:r>
            <a:r>
              <a:rPr lang="en-US" sz="2000" dirty="0" err="1"/>
              <a:t>masih</a:t>
            </a:r>
            <a:r>
              <a:rPr lang="en-US" sz="2000" dirty="0"/>
              <a:t> </a:t>
            </a:r>
            <a:r>
              <a:rPr lang="en-US" sz="2000" dirty="0" err="1"/>
              <a:t>terdapat</a:t>
            </a:r>
            <a:r>
              <a:rPr lang="en-US" sz="2000" dirty="0"/>
              <a:t> </a:t>
            </a:r>
            <a:r>
              <a:rPr lang="en-US" sz="2000" dirty="0" err="1"/>
              <a:t>beberapa</a:t>
            </a:r>
            <a:r>
              <a:rPr lang="en-US" sz="2000" dirty="0"/>
              <a:t> </a:t>
            </a:r>
            <a:r>
              <a:rPr lang="en-US" sz="2000" dirty="0" err="1"/>
              <a:t>kendala</a:t>
            </a:r>
            <a:r>
              <a:rPr lang="en-US" sz="2000" dirty="0"/>
              <a:t> yang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dihadapi</a:t>
            </a:r>
            <a:r>
              <a:rPr lang="en-US" sz="2000" dirty="0"/>
              <a:t> </a:t>
            </a:r>
            <a:r>
              <a:rPr lang="en-US" sz="2000" dirty="0" err="1"/>
              <a:t>sehingga</a:t>
            </a:r>
            <a:r>
              <a:rPr lang="en-US" sz="2000" dirty="0"/>
              <a:t> </a:t>
            </a:r>
            <a:r>
              <a:rPr lang="en-US" sz="2000" dirty="0" err="1"/>
              <a:t>kota</a:t>
            </a:r>
            <a:r>
              <a:rPr lang="en-US" sz="2000" dirty="0"/>
              <a:t> </a:t>
            </a:r>
            <a:r>
              <a:rPr lang="en-US" sz="2000" dirty="0" err="1"/>
              <a:t>bandar</a:t>
            </a:r>
            <a:r>
              <a:rPr lang="en-US" sz="2000" dirty="0"/>
              <a:t> </a:t>
            </a:r>
            <a:r>
              <a:rPr lang="en-US" sz="2000" dirty="0" err="1"/>
              <a:t>lampung</a:t>
            </a:r>
            <a:r>
              <a:rPr lang="en-US" sz="2000" dirty="0"/>
              <a:t> </a:t>
            </a:r>
            <a:r>
              <a:rPr lang="en-US" sz="2000" dirty="0" err="1"/>
              <a:t>belum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mencapai</a:t>
            </a:r>
            <a:r>
              <a:rPr lang="en-US" sz="2000" dirty="0"/>
              <a:t> </a:t>
            </a:r>
            <a:r>
              <a:rPr lang="en-US" sz="2000" dirty="0" err="1"/>
              <a:t>tahapan</a:t>
            </a:r>
            <a:r>
              <a:rPr lang="en-US" sz="2000" dirty="0"/>
              <a:t> smart infrastructure.</a:t>
            </a:r>
          </a:p>
        </p:txBody>
      </p:sp>
      <p:sp>
        <p:nvSpPr>
          <p:cNvPr id="1461" name="Google Shape;1461;p46"/>
          <p:cNvSpPr txBox="1"/>
          <p:nvPr/>
        </p:nvSpPr>
        <p:spPr>
          <a:xfrm>
            <a:off x="3777211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6" name="Google Shape;1476;p46"/>
          <p:cNvSpPr txBox="1"/>
          <p:nvPr/>
        </p:nvSpPr>
        <p:spPr>
          <a:xfrm>
            <a:off x="4555479" y="4498986"/>
            <a:ext cx="1159821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lang="en-US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7" name="Google Shape;1477;p46"/>
          <p:cNvSpPr/>
          <p:nvPr/>
        </p:nvSpPr>
        <p:spPr>
          <a:xfrm>
            <a:off x="4555215" y="4973320"/>
            <a:ext cx="1159821" cy="485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8" name="Google Shape;1478;p46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46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209;p42">
            <a:extLst>
              <a:ext uri="{FF2B5EF4-FFF2-40B4-BE49-F238E27FC236}">
                <a16:creationId xmlns:a16="http://schemas.microsoft.com/office/drawing/2014/main" id="{9B55FDA0-FEA9-44BD-9640-1F5FBC2BB401}"/>
              </a:ext>
            </a:extLst>
          </p:cNvPr>
          <p:cNvSpPr txBox="1">
            <a:spLocks/>
          </p:cNvSpPr>
          <p:nvPr/>
        </p:nvSpPr>
        <p:spPr>
          <a:xfrm>
            <a:off x="1139483" y="445025"/>
            <a:ext cx="621861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en-US" sz="2400" dirty="0" err="1"/>
              <a:t>Tahap</a:t>
            </a:r>
            <a:r>
              <a:rPr lang="en-US" sz="2400" dirty="0"/>
              <a:t> Smart Infrastructure</a:t>
            </a:r>
          </a:p>
        </p:txBody>
      </p:sp>
      <p:sp>
        <p:nvSpPr>
          <p:cNvPr id="60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DAE0B40F-F01A-45BF-AFAE-B10D1C6F3929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26D4810-1C76-4174-B928-B7ABE9851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62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398691A2-03D1-4D02-900B-1D38393961D9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A432F4D-E5D2-41DE-A41B-D2E3A51C69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64" name="Google Shape;768;p34">
            <a:hlinkClick r:id="rId8" action="ppaction://hlinksldjump"/>
            <a:extLst>
              <a:ext uri="{FF2B5EF4-FFF2-40B4-BE49-F238E27FC236}">
                <a16:creationId xmlns:a16="http://schemas.microsoft.com/office/drawing/2014/main" id="{57AD4EDF-471D-4C70-9CDF-D8EF05736072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4C5D126B-C330-4A65-B824-E092E7437737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916409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83AE2A-1479-4A9B-92F5-F23F311F17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7475" y="1408075"/>
            <a:ext cx="8378900" cy="1745700"/>
          </a:xfrm>
        </p:spPr>
        <p:txBody>
          <a:bodyPr/>
          <a:lstStyle/>
          <a:p>
            <a:pPr algn="ctr"/>
            <a:r>
              <a:rPr lang="en-US" dirty="0" err="1"/>
              <a:t>Penutup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6446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0" name="Google Shape;1440;p46"/>
          <p:cNvGrpSpPr/>
          <p:nvPr/>
        </p:nvGrpSpPr>
        <p:grpSpPr>
          <a:xfrm>
            <a:off x="3281538" y="470975"/>
            <a:ext cx="4587960" cy="3712375"/>
            <a:chOff x="3281538" y="470975"/>
            <a:chExt cx="4587960" cy="3712375"/>
          </a:xfrm>
        </p:grpSpPr>
        <p:sp>
          <p:nvSpPr>
            <p:cNvPr id="1441" name="Google Shape;1441;p46"/>
            <p:cNvSpPr/>
            <p:nvPr/>
          </p:nvSpPr>
          <p:spPr>
            <a:xfrm>
              <a:off x="6871698" y="3185550"/>
              <a:ext cx="997800" cy="997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3281538" y="470975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46"/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46"/>
          <p:cNvSpPr txBox="1">
            <a:spLocks noGrp="1"/>
          </p:cNvSpPr>
          <p:nvPr>
            <p:ph type="body" idx="1"/>
          </p:nvPr>
        </p:nvSpPr>
        <p:spPr>
          <a:xfrm flipH="1">
            <a:off x="931888" y="894133"/>
            <a:ext cx="7477552" cy="3578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just">
              <a:buClr>
                <a:schemeClr val="dk1"/>
              </a:buClr>
              <a:buSzPts val="1100"/>
              <a:buNone/>
            </a:pPr>
            <a:r>
              <a:rPr lang="en-US" sz="1100" dirty="0" err="1"/>
              <a:t>Sasaran</a:t>
            </a:r>
            <a:r>
              <a:rPr lang="en-US" sz="1100" dirty="0"/>
              <a:t> 1 : </a:t>
            </a:r>
            <a:r>
              <a:rPr lang="en-US" sz="1100" dirty="0" err="1"/>
              <a:t>Mengidentifikasi</a:t>
            </a:r>
            <a:r>
              <a:rPr lang="en-US" sz="1100" dirty="0"/>
              <a:t> </a:t>
            </a:r>
            <a:r>
              <a:rPr lang="en-US" sz="1100" dirty="0" err="1"/>
              <a:t>Konsep</a:t>
            </a:r>
            <a:r>
              <a:rPr lang="en-US" sz="1100" dirty="0"/>
              <a:t> </a:t>
            </a:r>
            <a:r>
              <a:rPr lang="en-US" sz="1100" i="1" dirty="0"/>
              <a:t>Smart infrastructure</a:t>
            </a:r>
            <a:r>
              <a:rPr lang="en-US" sz="1100" dirty="0"/>
              <a:t> Pada </a:t>
            </a:r>
            <a:r>
              <a:rPr lang="en-US" sz="1100" dirty="0" err="1"/>
              <a:t>Aspek</a:t>
            </a:r>
            <a:r>
              <a:rPr lang="en-US" sz="1100" dirty="0"/>
              <a:t> </a:t>
            </a:r>
            <a:r>
              <a:rPr lang="en-US" sz="1100" dirty="0" err="1"/>
              <a:t>Sarana</a:t>
            </a:r>
            <a:r>
              <a:rPr lang="en-US" sz="1100" dirty="0"/>
              <a:t> Kota Bandar Lampung.</a:t>
            </a:r>
          </a:p>
          <a:p>
            <a:pPr marL="0" lvl="0" indent="0" algn="just">
              <a:buClr>
                <a:schemeClr val="dk1"/>
              </a:buClr>
              <a:buSzPts val="1100"/>
              <a:buNone/>
            </a:pPr>
            <a:endParaRPr lang="en-US" sz="1100" dirty="0"/>
          </a:p>
          <a:p>
            <a:pPr lvl="0"/>
            <a:r>
              <a:rPr lang="en-US" sz="1100" dirty="0" err="1"/>
              <a:t>Sarana</a:t>
            </a:r>
            <a:r>
              <a:rPr lang="en-US" sz="1100" dirty="0"/>
              <a:t> </a:t>
            </a:r>
            <a:r>
              <a:rPr lang="en-US" sz="1100" dirty="0" err="1"/>
              <a:t>Pemerintahan</a:t>
            </a:r>
            <a:r>
              <a:rPr lang="en-US" sz="1100" dirty="0"/>
              <a:t> </a:t>
            </a:r>
            <a:r>
              <a:rPr lang="en-US" sz="1100" dirty="0" err="1"/>
              <a:t>cerdas</a:t>
            </a:r>
            <a:r>
              <a:rPr lang="en-US" sz="1100" dirty="0"/>
              <a:t>, </a:t>
            </a:r>
            <a:r>
              <a:rPr lang="en-US" sz="1100" dirty="0" err="1"/>
              <a:t>Perpaduan</a:t>
            </a:r>
            <a:r>
              <a:rPr lang="en-US" sz="1100" dirty="0"/>
              <a:t> </a:t>
            </a:r>
            <a:r>
              <a:rPr lang="en-US" sz="1100" dirty="0" err="1"/>
              <a:t>antara</a:t>
            </a:r>
            <a:r>
              <a:rPr lang="en-US" sz="1100" dirty="0"/>
              <a:t> </a:t>
            </a:r>
            <a:r>
              <a:rPr lang="en-US" sz="1100" b="1" i="1" dirty="0"/>
              <a:t>London Data Store, Talk London</a:t>
            </a:r>
            <a:r>
              <a:rPr lang="en-US" sz="1100" b="1" dirty="0"/>
              <a:t>, dan </a:t>
            </a:r>
            <a:r>
              <a:rPr lang="en-US" sz="1100" b="1" i="1" dirty="0"/>
              <a:t>e-</a:t>
            </a:r>
            <a:r>
              <a:rPr lang="en-US" sz="1100" b="1" i="1" dirty="0" err="1"/>
              <a:t>Goverment</a:t>
            </a:r>
            <a:r>
              <a:rPr lang="en-US" sz="1100" b="1" dirty="0"/>
              <a:t> </a:t>
            </a:r>
            <a:r>
              <a:rPr lang="en-US" sz="1100" dirty="0"/>
              <a:t>yang </a:t>
            </a:r>
            <a:r>
              <a:rPr lang="en-US" sz="1100" dirty="0" err="1"/>
              <a:t>ada</a:t>
            </a:r>
            <a:r>
              <a:rPr lang="en-US" sz="1100" dirty="0"/>
              <a:t> di </a:t>
            </a:r>
            <a:r>
              <a:rPr lang="en-US" sz="1100" dirty="0" err="1"/>
              <a:t>kota</a:t>
            </a:r>
            <a:r>
              <a:rPr lang="en-US" sz="1100" dirty="0"/>
              <a:t> Vienna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memudahkan</a:t>
            </a:r>
            <a:r>
              <a:rPr lang="en-US" sz="1100" dirty="0"/>
              <a:t> </a:t>
            </a:r>
            <a:r>
              <a:rPr lang="en-US" sz="1100" dirty="0" err="1"/>
              <a:t>masyarakat</a:t>
            </a:r>
            <a:r>
              <a:rPr lang="en-US" sz="1100" dirty="0"/>
              <a:t> </a:t>
            </a:r>
            <a:r>
              <a:rPr lang="en-US" sz="1100" dirty="0" err="1"/>
              <a:t>dalam</a:t>
            </a:r>
            <a:r>
              <a:rPr lang="en-US" sz="1100" dirty="0"/>
              <a:t> </a:t>
            </a:r>
            <a:r>
              <a:rPr lang="en-US" sz="1100" dirty="0" err="1"/>
              <a:t>berinteraksi</a:t>
            </a:r>
            <a:r>
              <a:rPr lang="en-US" sz="1100" dirty="0"/>
              <a:t> </a:t>
            </a:r>
            <a:r>
              <a:rPr lang="en-US" sz="1100" dirty="0" err="1"/>
              <a:t>langsung</a:t>
            </a:r>
            <a:r>
              <a:rPr lang="en-US" sz="1100" dirty="0"/>
              <a:t> </a:t>
            </a:r>
            <a:r>
              <a:rPr lang="en-US" sz="1100" dirty="0" err="1"/>
              <a:t>kepada</a:t>
            </a:r>
            <a:r>
              <a:rPr lang="en-US" sz="1100" dirty="0"/>
              <a:t> </a:t>
            </a:r>
            <a:r>
              <a:rPr lang="en-US" sz="1100" dirty="0" err="1"/>
              <a:t>pemerintah</a:t>
            </a:r>
            <a:r>
              <a:rPr lang="en-US" sz="1100" dirty="0"/>
              <a:t> </a:t>
            </a:r>
            <a:r>
              <a:rPr lang="en-US" sz="1100" dirty="0" err="1"/>
              <a:t>serta</a:t>
            </a:r>
            <a:r>
              <a:rPr lang="en-US" sz="1100" dirty="0"/>
              <a:t> </a:t>
            </a:r>
            <a:r>
              <a:rPr lang="en-US" sz="1100" dirty="0" err="1"/>
              <a:t>memudahkan</a:t>
            </a:r>
            <a:r>
              <a:rPr lang="en-US" sz="1100" dirty="0"/>
              <a:t> </a:t>
            </a:r>
            <a:r>
              <a:rPr lang="en-US" sz="1100" dirty="0" err="1"/>
              <a:t>masyakat</a:t>
            </a:r>
            <a:r>
              <a:rPr lang="en-US" sz="1100" dirty="0"/>
              <a:t> </a:t>
            </a:r>
            <a:r>
              <a:rPr lang="en-US" sz="1100" dirty="0" err="1"/>
              <a:t>dalam</a:t>
            </a:r>
            <a:r>
              <a:rPr lang="en-US" sz="1100" dirty="0"/>
              <a:t> </a:t>
            </a:r>
            <a:r>
              <a:rPr lang="en-US" sz="1100" dirty="0" err="1"/>
              <a:t>mendapatkan</a:t>
            </a:r>
            <a:r>
              <a:rPr lang="en-US" sz="1100" dirty="0"/>
              <a:t> </a:t>
            </a:r>
            <a:r>
              <a:rPr lang="en-US" sz="1100" dirty="0" err="1"/>
              <a:t>pelayanan</a:t>
            </a:r>
            <a:r>
              <a:rPr lang="en-US" sz="1100" dirty="0"/>
              <a:t> </a:t>
            </a:r>
            <a:r>
              <a:rPr lang="en-US" sz="1100" dirty="0" err="1"/>
              <a:t>umum</a:t>
            </a:r>
            <a:r>
              <a:rPr lang="en-US" sz="1100" dirty="0"/>
              <a:t>.</a:t>
            </a:r>
          </a:p>
          <a:p>
            <a:pPr lvl="0"/>
            <a:r>
              <a:rPr lang="en-US" sz="1100" dirty="0" err="1"/>
              <a:t>Sarana</a:t>
            </a:r>
            <a:r>
              <a:rPr lang="en-US" sz="1100" dirty="0"/>
              <a:t> Pendidikan </a:t>
            </a:r>
            <a:r>
              <a:rPr lang="en-US" sz="1100" dirty="0" err="1"/>
              <a:t>cerdas</a:t>
            </a:r>
            <a:r>
              <a:rPr lang="en-US" sz="1100" dirty="0"/>
              <a:t>, </a:t>
            </a:r>
            <a:r>
              <a:rPr lang="en-US" sz="1100" dirty="0" err="1"/>
              <a:t>Menggunakan</a:t>
            </a:r>
            <a:r>
              <a:rPr lang="en-US" sz="1100" dirty="0"/>
              <a:t> </a:t>
            </a:r>
            <a:r>
              <a:rPr lang="en-US" sz="1100" b="1" dirty="0"/>
              <a:t>system </a:t>
            </a:r>
            <a:r>
              <a:rPr lang="en-US" sz="1100" b="1" dirty="0" err="1"/>
              <a:t>pembelajaran</a:t>
            </a:r>
            <a:r>
              <a:rPr lang="en-US" sz="1100" b="1" dirty="0"/>
              <a:t> </a:t>
            </a:r>
            <a:r>
              <a:rPr lang="en-US" sz="1100" b="1" dirty="0" err="1"/>
              <a:t>secara</a:t>
            </a:r>
            <a:r>
              <a:rPr lang="en-US" sz="1100" b="1" dirty="0"/>
              <a:t> daring</a:t>
            </a:r>
            <a:r>
              <a:rPr lang="en-US" sz="1100" dirty="0"/>
              <a:t>, </a:t>
            </a:r>
            <a:r>
              <a:rPr lang="en-US" sz="1100" dirty="0" err="1"/>
              <a:t>menyediakan</a:t>
            </a:r>
            <a:r>
              <a:rPr lang="en-US" sz="1100" dirty="0"/>
              <a:t> </a:t>
            </a:r>
            <a:r>
              <a:rPr lang="en-US" sz="1100" b="1" dirty="0" err="1"/>
              <a:t>kebutuhan</a:t>
            </a:r>
            <a:r>
              <a:rPr lang="en-US" sz="1100" b="1" dirty="0"/>
              <a:t> </a:t>
            </a:r>
            <a:r>
              <a:rPr lang="en-US" sz="1100" b="1" dirty="0" err="1"/>
              <a:t>akan</a:t>
            </a:r>
            <a:r>
              <a:rPr lang="en-US" sz="1100" b="1" dirty="0"/>
              <a:t> internet </a:t>
            </a:r>
            <a:r>
              <a:rPr lang="en-US" sz="1100" dirty="0" err="1"/>
              <a:t>disetiap</a:t>
            </a:r>
            <a:r>
              <a:rPr lang="en-US" sz="1100" dirty="0"/>
              <a:t> </a:t>
            </a:r>
            <a:r>
              <a:rPr lang="en-US" sz="1100" dirty="0" err="1"/>
              <a:t>sekolah</a:t>
            </a:r>
            <a:r>
              <a:rPr lang="en-US" sz="1100" dirty="0"/>
              <a:t> </a:t>
            </a:r>
            <a:r>
              <a:rPr lang="en-US" sz="1100" dirty="0" err="1"/>
              <a:t>serta</a:t>
            </a:r>
            <a:r>
              <a:rPr lang="en-US" sz="1100" dirty="0"/>
              <a:t> </a:t>
            </a:r>
            <a:r>
              <a:rPr lang="en-US" sz="1100" dirty="0" err="1"/>
              <a:t>tiap</a:t>
            </a:r>
            <a:r>
              <a:rPr lang="en-US" sz="1100" dirty="0"/>
              <a:t> </a:t>
            </a:r>
            <a:r>
              <a:rPr lang="en-US" sz="1100" dirty="0" err="1"/>
              <a:t>kelas</a:t>
            </a:r>
            <a:r>
              <a:rPr lang="en-US" sz="1100" dirty="0"/>
              <a:t> </a:t>
            </a:r>
            <a:r>
              <a:rPr lang="en-US" sz="1100" dirty="0" err="1"/>
              <a:t>memiliki</a:t>
            </a:r>
            <a:r>
              <a:rPr lang="en-US" sz="1100" dirty="0"/>
              <a:t> </a:t>
            </a:r>
            <a:r>
              <a:rPr lang="en-US" sz="1100" dirty="0" err="1"/>
              <a:t>alat</a:t>
            </a:r>
            <a:r>
              <a:rPr lang="en-US" sz="1100" dirty="0"/>
              <a:t> </a:t>
            </a:r>
            <a:r>
              <a:rPr lang="en-US" sz="1100" b="1" dirty="0"/>
              <a:t>augmented reality </a:t>
            </a:r>
            <a:r>
              <a:rPr lang="en-US" sz="1100" dirty="0" err="1"/>
              <a:t>guna</a:t>
            </a:r>
            <a:r>
              <a:rPr lang="en-US" sz="1100" dirty="0"/>
              <a:t> </a:t>
            </a:r>
            <a:r>
              <a:rPr lang="en-US" sz="1100" dirty="0" err="1"/>
              <a:t>mendukung</a:t>
            </a:r>
            <a:r>
              <a:rPr lang="en-US" sz="1100" dirty="0"/>
              <a:t> </a:t>
            </a:r>
            <a:r>
              <a:rPr lang="en-US" sz="1100" dirty="0" err="1"/>
              <a:t>pembelajaran</a:t>
            </a:r>
            <a:r>
              <a:rPr lang="en-US" sz="1100" dirty="0"/>
              <a:t> di </a:t>
            </a:r>
            <a:r>
              <a:rPr lang="en-US" sz="1100" dirty="0" err="1"/>
              <a:t>dalam</a:t>
            </a:r>
            <a:r>
              <a:rPr lang="en-US" sz="1100" dirty="0"/>
              <a:t> </a:t>
            </a:r>
            <a:r>
              <a:rPr lang="en-US" sz="1100" dirty="0" err="1"/>
              <a:t>kelas</a:t>
            </a:r>
            <a:r>
              <a:rPr lang="en-US" sz="1100" dirty="0"/>
              <a:t>.</a:t>
            </a:r>
          </a:p>
          <a:p>
            <a:pPr lvl="0"/>
            <a:r>
              <a:rPr lang="en-US" sz="1100" dirty="0" err="1"/>
              <a:t>Sarana</a:t>
            </a:r>
            <a:r>
              <a:rPr lang="en-US" sz="1100" dirty="0"/>
              <a:t> </a:t>
            </a:r>
            <a:r>
              <a:rPr lang="en-US" sz="1100" dirty="0" err="1"/>
              <a:t>Kesehatan</a:t>
            </a:r>
            <a:r>
              <a:rPr lang="en-US" sz="1100" dirty="0"/>
              <a:t> </a:t>
            </a:r>
            <a:r>
              <a:rPr lang="en-US" sz="1100" dirty="0" err="1"/>
              <a:t>cerdas</a:t>
            </a:r>
            <a:r>
              <a:rPr lang="en-US" sz="1100" dirty="0"/>
              <a:t>, </a:t>
            </a:r>
            <a:r>
              <a:rPr lang="en-US" sz="1100" dirty="0" err="1"/>
              <a:t>Menggunakan</a:t>
            </a:r>
            <a:r>
              <a:rPr lang="en-US" sz="1100" dirty="0"/>
              <a:t> program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menganalisis</a:t>
            </a:r>
            <a:r>
              <a:rPr lang="en-US" sz="1100" dirty="0"/>
              <a:t> </a:t>
            </a:r>
            <a:r>
              <a:rPr lang="en-US" sz="1100" dirty="0" err="1"/>
              <a:t>suatu</a:t>
            </a:r>
            <a:r>
              <a:rPr lang="en-US" sz="1100" dirty="0"/>
              <a:t> </a:t>
            </a:r>
            <a:r>
              <a:rPr lang="en-US" sz="1100" dirty="0" err="1"/>
              <a:t>penyakit</a:t>
            </a:r>
            <a:r>
              <a:rPr lang="en-US" sz="1100" dirty="0"/>
              <a:t> yang </a:t>
            </a:r>
            <a:r>
              <a:rPr lang="en-US" sz="1100" dirty="0" err="1"/>
              <a:t>dimiliki</a:t>
            </a:r>
            <a:r>
              <a:rPr lang="en-US" sz="1100" dirty="0"/>
              <a:t> </a:t>
            </a:r>
            <a:r>
              <a:rPr lang="en-US" sz="1100" dirty="0" err="1"/>
              <a:t>seseorang</a:t>
            </a:r>
            <a:r>
              <a:rPr lang="en-US" sz="1100" dirty="0"/>
              <a:t> </a:t>
            </a:r>
            <a:r>
              <a:rPr lang="en-US" sz="1100" dirty="0" err="1"/>
              <a:t>dengan</a:t>
            </a:r>
            <a:r>
              <a:rPr lang="en-US" sz="1100" dirty="0"/>
              <a:t> </a:t>
            </a:r>
            <a:r>
              <a:rPr lang="en-US" sz="1100" dirty="0" err="1"/>
              <a:t>melihat</a:t>
            </a:r>
            <a:r>
              <a:rPr lang="en-US" sz="1100" dirty="0"/>
              <a:t> </a:t>
            </a:r>
            <a:r>
              <a:rPr lang="en-US" sz="1100" dirty="0" err="1"/>
              <a:t>rekam</a:t>
            </a:r>
            <a:r>
              <a:rPr lang="en-US" sz="1100" dirty="0"/>
              <a:t> </a:t>
            </a:r>
            <a:r>
              <a:rPr lang="en-US" sz="1100" dirty="0" err="1"/>
              <a:t>jejak</a:t>
            </a:r>
            <a:r>
              <a:rPr lang="en-US" sz="1100" dirty="0"/>
              <a:t> </a:t>
            </a:r>
            <a:r>
              <a:rPr lang="en-US" sz="1100" dirty="0" err="1"/>
              <a:t>medis</a:t>
            </a:r>
            <a:r>
              <a:rPr lang="en-US" sz="1100" dirty="0"/>
              <a:t> </a:t>
            </a:r>
            <a:r>
              <a:rPr lang="en-US" sz="1100" dirty="0" err="1"/>
              <a:t>seseorang</a:t>
            </a:r>
            <a:r>
              <a:rPr lang="en-US" sz="1100" dirty="0"/>
              <a:t> </a:t>
            </a:r>
            <a:r>
              <a:rPr lang="en-US" sz="1100" dirty="0" err="1"/>
              <a:t>digabungkan</a:t>
            </a:r>
            <a:r>
              <a:rPr lang="en-US" sz="1100" dirty="0"/>
              <a:t> </a:t>
            </a:r>
            <a:r>
              <a:rPr lang="en-US" sz="1100" dirty="0" err="1"/>
              <a:t>dengan</a:t>
            </a:r>
            <a:r>
              <a:rPr lang="en-US" sz="1100" dirty="0"/>
              <a:t> </a:t>
            </a:r>
            <a:r>
              <a:rPr lang="en-US" sz="1100" b="1" dirty="0"/>
              <a:t>MHealth</a:t>
            </a:r>
            <a:r>
              <a:rPr lang="en-US" sz="1100" dirty="0"/>
              <a:t> yang </a:t>
            </a:r>
            <a:r>
              <a:rPr lang="en-US" sz="1100" dirty="0" err="1"/>
              <a:t>dapat</a:t>
            </a:r>
            <a:r>
              <a:rPr lang="en-US" sz="1100" dirty="0"/>
              <a:t> </a:t>
            </a:r>
            <a:r>
              <a:rPr lang="en-US" sz="1100" dirty="0" err="1"/>
              <a:t>membantu</a:t>
            </a:r>
            <a:r>
              <a:rPr lang="en-US" sz="1100" dirty="0"/>
              <a:t> </a:t>
            </a:r>
            <a:r>
              <a:rPr lang="en-US" sz="1100" dirty="0" err="1"/>
              <a:t>pasien</a:t>
            </a:r>
            <a:r>
              <a:rPr lang="en-US" sz="1100" dirty="0"/>
              <a:t> </a:t>
            </a:r>
            <a:r>
              <a:rPr lang="en-US" sz="1100" dirty="0" err="1"/>
              <a:t>dalam</a:t>
            </a:r>
            <a:r>
              <a:rPr lang="en-US" sz="1100" dirty="0"/>
              <a:t> </a:t>
            </a:r>
            <a:r>
              <a:rPr lang="en-US" sz="1100" dirty="0" err="1"/>
              <a:t>melakukan</a:t>
            </a:r>
            <a:r>
              <a:rPr lang="en-US" sz="1100" dirty="0"/>
              <a:t> </a:t>
            </a:r>
            <a:r>
              <a:rPr lang="en-US" sz="1100" dirty="0" err="1"/>
              <a:t>perawatan</a:t>
            </a:r>
            <a:r>
              <a:rPr lang="en-US" sz="1100" dirty="0"/>
              <a:t> </a:t>
            </a:r>
            <a:r>
              <a:rPr lang="en-US" sz="1100" dirty="0" err="1"/>
              <a:t>medis</a:t>
            </a:r>
            <a:r>
              <a:rPr lang="en-US" sz="1100" dirty="0"/>
              <a:t> </a:t>
            </a:r>
            <a:r>
              <a:rPr lang="en-US" sz="1100" dirty="0" err="1"/>
              <a:t>dari</a:t>
            </a:r>
            <a:r>
              <a:rPr lang="en-US" sz="1100" dirty="0"/>
              <a:t> </a:t>
            </a:r>
            <a:r>
              <a:rPr lang="en-US" sz="1100" dirty="0" err="1"/>
              <a:t>rumah</a:t>
            </a:r>
            <a:r>
              <a:rPr lang="en-US" sz="1100" dirty="0"/>
              <a:t>.</a:t>
            </a:r>
          </a:p>
          <a:p>
            <a:pPr lvl="0"/>
            <a:r>
              <a:rPr lang="en-US" sz="1100" dirty="0" err="1"/>
              <a:t>Sarana</a:t>
            </a:r>
            <a:r>
              <a:rPr lang="en-US" sz="1100" dirty="0"/>
              <a:t> </a:t>
            </a:r>
            <a:r>
              <a:rPr lang="en-US" sz="1100" dirty="0" err="1"/>
              <a:t>Peribadatan</a:t>
            </a:r>
            <a:r>
              <a:rPr lang="en-US" sz="1100" dirty="0"/>
              <a:t> </a:t>
            </a:r>
            <a:r>
              <a:rPr lang="en-US" sz="1100" dirty="0" err="1"/>
              <a:t>cerdas</a:t>
            </a:r>
            <a:r>
              <a:rPr lang="en-US" sz="1100" dirty="0"/>
              <a:t>, </a:t>
            </a:r>
            <a:r>
              <a:rPr lang="en-US" sz="1100" dirty="0" err="1"/>
              <a:t>Menggabung</a:t>
            </a:r>
            <a:r>
              <a:rPr lang="en-US" sz="1100" dirty="0"/>
              <a:t> </a:t>
            </a:r>
            <a:r>
              <a:rPr lang="en-US" sz="1100" dirty="0" err="1"/>
              <a:t>konsep</a:t>
            </a:r>
            <a:r>
              <a:rPr lang="en-US" sz="1100" dirty="0"/>
              <a:t> </a:t>
            </a:r>
            <a:r>
              <a:rPr lang="en-US" sz="1100" dirty="0" err="1"/>
              <a:t>aplikasi</a:t>
            </a:r>
            <a:r>
              <a:rPr lang="en-US" sz="1100" dirty="0"/>
              <a:t> </a:t>
            </a:r>
            <a:r>
              <a:rPr lang="en-US" sz="1100" b="1" dirty="0"/>
              <a:t>smart mosque </a:t>
            </a:r>
            <a:r>
              <a:rPr lang="en-US" sz="1100" dirty="0" err="1"/>
              <a:t>dengan</a:t>
            </a:r>
            <a:r>
              <a:rPr lang="en-US" sz="1100" dirty="0"/>
              <a:t> </a:t>
            </a:r>
            <a:r>
              <a:rPr lang="en-US" sz="1100" dirty="0" err="1"/>
              <a:t>majid</a:t>
            </a:r>
            <a:r>
              <a:rPr lang="en-US" sz="1100" dirty="0"/>
              <a:t> </a:t>
            </a:r>
            <a:r>
              <a:rPr lang="en-US" sz="1100" dirty="0" err="1"/>
              <a:t>pintar</a:t>
            </a:r>
            <a:r>
              <a:rPr lang="en-US" sz="1100" dirty="0"/>
              <a:t>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meningkatkan</a:t>
            </a:r>
            <a:r>
              <a:rPr lang="en-US" sz="1100" dirty="0"/>
              <a:t> </a:t>
            </a:r>
            <a:r>
              <a:rPr lang="en-US" sz="1100" dirty="0" err="1"/>
              <a:t>kualitas</a:t>
            </a:r>
            <a:r>
              <a:rPr lang="en-US" sz="1100" dirty="0"/>
              <a:t> </a:t>
            </a:r>
            <a:r>
              <a:rPr lang="en-US" sz="1100" dirty="0" err="1"/>
              <a:t>pelayanan</a:t>
            </a:r>
            <a:r>
              <a:rPr lang="en-US" sz="1100" dirty="0"/>
              <a:t> </a:t>
            </a:r>
            <a:r>
              <a:rPr lang="en-US" sz="1100" dirty="0" err="1"/>
              <a:t>sarana</a:t>
            </a:r>
            <a:r>
              <a:rPr lang="en-US" sz="1100" dirty="0"/>
              <a:t> </a:t>
            </a:r>
            <a:r>
              <a:rPr lang="en-US" sz="1100" dirty="0" err="1"/>
              <a:t>peribadatan</a:t>
            </a:r>
            <a:r>
              <a:rPr lang="en-US" sz="1100" dirty="0"/>
              <a:t> </a:t>
            </a:r>
            <a:r>
              <a:rPr lang="en-US" sz="1100" dirty="0" err="1"/>
              <a:t>bagi</a:t>
            </a:r>
            <a:r>
              <a:rPr lang="en-US" sz="1100" dirty="0"/>
              <a:t> </a:t>
            </a:r>
            <a:r>
              <a:rPr lang="en-US" sz="1100" dirty="0" err="1"/>
              <a:t>setiap</a:t>
            </a:r>
            <a:r>
              <a:rPr lang="en-US" sz="1100" dirty="0"/>
              <a:t> </a:t>
            </a:r>
            <a:r>
              <a:rPr lang="en-US" sz="1100" dirty="0" err="1"/>
              <a:t>masyarakat</a:t>
            </a:r>
            <a:r>
              <a:rPr lang="en-US" sz="1100" dirty="0"/>
              <a:t>.</a:t>
            </a:r>
          </a:p>
          <a:p>
            <a:pPr lvl="0"/>
            <a:r>
              <a:rPr lang="en-US" sz="1100" dirty="0" err="1"/>
              <a:t>Sarana</a:t>
            </a:r>
            <a:r>
              <a:rPr lang="en-US" sz="1100" dirty="0"/>
              <a:t> </a:t>
            </a:r>
            <a:r>
              <a:rPr lang="en-US" sz="1100" dirty="0" err="1"/>
              <a:t>Perdagangan</a:t>
            </a:r>
            <a:r>
              <a:rPr lang="en-US" sz="1100" dirty="0"/>
              <a:t> </a:t>
            </a:r>
            <a:r>
              <a:rPr lang="en-US" sz="1100" dirty="0" err="1"/>
              <a:t>cerdas</a:t>
            </a:r>
            <a:r>
              <a:rPr lang="en-US" sz="1100" dirty="0"/>
              <a:t>, </a:t>
            </a:r>
            <a:r>
              <a:rPr lang="en-US" sz="1100" dirty="0" err="1"/>
              <a:t>Menggunakan</a:t>
            </a:r>
            <a:r>
              <a:rPr lang="en-US" sz="1100" dirty="0"/>
              <a:t> </a:t>
            </a:r>
            <a:r>
              <a:rPr lang="en-US" sz="1100" b="1" dirty="0" err="1"/>
              <a:t>sarana</a:t>
            </a:r>
            <a:r>
              <a:rPr lang="en-US" sz="1100" b="1" dirty="0"/>
              <a:t> digital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membantu</a:t>
            </a:r>
            <a:r>
              <a:rPr lang="en-US" sz="1100" dirty="0"/>
              <a:t> </a:t>
            </a:r>
            <a:r>
              <a:rPr lang="en-US" sz="1100" dirty="0" err="1"/>
              <a:t>masyarakat</a:t>
            </a:r>
            <a:r>
              <a:rPr lang="en-US" sz="1100" dirty="0"/>
              <a:t> </a:t>
            </a:r>
            <a:r>
              <a:rPr lang="en-US" sz="1100" dirty="0" err="1"/>
              <a:t>menemukan</a:t>
            </a:r>
            <a:r>
              <a:rPr lang="en-US" sz="1100" dirty="0"/>
              <a:t> investor dan </a:t>
            </a:r>
            <a:r>
              <a:rPr lang="en-US" sz="1100" dirty="0" err="1"/>
              <a:t>membantu</a:t>
            </a:r>
            <a:r>
              <a:rPr lang="en-US" sz="1100" dirty="0"/>
              <a:t> </a:t>
            </a:r>
            <a:r>
              <a:rPr lang="en-US" sz="1100" dirty="0" err="1"/>
              <a:t>kegiatan</a:t>
            </a:r>
            <a:r>
              <a:rPr lang="en-US" sz="1100" dirty="0"/>
              <a:t> </a:t>
            </a:r>
            <a:r>
              <a:rPr lang="en-US" sz="1100" dirty="0" err="1"/>
              <a:t>jual</a:t>
            </a:r>
            <a:r>
              <a:rPr lang="en-US" sz="1100" dirty="0"/>
              <a:t> </a:t>
            </a:r>
            <a:r>
              <a:rPr lang="en-US" sz="1100" dirty="0" err="1"/>
              <a:t>beli</a:t>
            </a:r>
            <a:r>
              <a:rPr lang="en-US" sz="1100" dirty="0"/>
              <a:t> </a:t>
            </a:r>
            <a:r>
              <a:rPr lang="en-US" sz="1100" dirty="0" err="1"/>
              <a:t>masyarakat</a:t>
            </a:r>
            <a:r>
              <a:rPr lang="en-US" sz="1100" dirty="0"/>
              <a:t> </a:t>
            </a:r>
            <a:r>
              <a:rPr lang="en-US" sz="1100" dirty="0" err="1"/>
              <a:t>terutama</a:t>
            </a:r>
            <a:r>
              <a:rPr lang="en-US" sz="1100" dirty="0"/>
              <a:t> </a:t>
            </a:r>
            <a:r>
              <a:rPr lang="en-US" sz="1100" dirty="0" err="1"/>
              <a:t>bagi</a:t>
            </a:r>
            <a:r>
              <a:rPr lang="en-US" sz="1100" dirty="0"/>
              <a:t> UMKM.</a:t>
            </a:r>
          </a:p>
          <a:p>
            <a:pPr lvl="0"/>
            <a:r>
              <a:rPr lang="en-US" sz="1100" dirty="0" err="1"/>
              <a:t>Sarana</a:t>
            </a:r>
            <a:r>
              <a:rPr lang="en-US" sz="1100" dirty="0"/>
              <a:t> </a:t>
            </a:r>
            <a:r>
              <a:rPr lang="en-US" sz="1100" dirty="0" err="1"/>
              <a:t>Kebudayaan</a:t>
            </a:r>
            <a:r>
              <a:rPr lang="en-US" sz="1100" dirty="0"/>
              <a:t> dan </a:t>
            </a:r>
            <a:r>
              <a:rPr lang="en-US" sz="1100" dirty="0" err="1"/>
              <a:t>Rekreasi</a:t>
            </a:r>
            <a:r>
              <a:rPr lang="en-US" sz="1100" dirty="0"/>
              <a:t> </a:t>
            </a:r>
            <a:r>
              <a:rPr lang="en-US" sz="1100" dirty="0" err="1"/>
              <a:t>cerdas</a:t>
            </a:r>
            <a:r>
              <a:rPr lang="en-US" sz="1100" dirty="0"/>
              <a:t>, </a:t>
            </a:r>
            <a:r>
              <a:rPr lang="en-US" sz="1100" dirty="0" err="1"/>
              <a:t>Menyediakan</a:t>
            </a:r>
            <a:r>
              <a:rPr lang="en-US" sz="1100" dirty="0"/>
              <a:t> </a:t>
            </a:r>
            <a:r>
              <a:rPr lang="en-US" sz="1100" dirty="0" err="1"/>
              <a:t>aplikasi</a:t>
            </a:r>
            <a:r>
              <a:rPr lang="en-US" sz="1100" dirty="0"/>
              <a:t>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memudahkan</a:t>
            </a:r>
            <a:r>
              <a:rPr lang="en-US" sz="1100" dirty="0"/>
              <a:t> </a:t>
            </a:r>
            <a:r>
              <a:rPr lang="en-US" sz="1100" dirty="0" err="1"/>
              <a:t>masyarakat</a:t>
            </a:r>
            <a:r>
              <a:rPr lang="en-US" sz="1100" dirty="0"/>
              <a:t> </a:t>
            </a:r>
            <a:r>
              <a:rPr lang="en-US" sz="1100" dirty="0" err="1"/>
              <a:t>memperoleh</a:t>
            </a:r>
            <a:r>
              <a:rPr lang="en-US" sz="1100" dirty="0"/>
              <a:t> </a:t>
            </a:r>
            <a:r>
              <a:rPr lang="en-US" sz="1100" dirty="0" err="1"/>
              <a:t>informasi</a:t>
            </a:r>
            <a:r>
              <a:rPr lang="en-US" sz="1100" dirty="0"/>
              <a:t> </a:t>
            </a:r>
            <a:r>
              <a:rPr lang="en-US" sz="1100" dirty="0" err="1"/>
              <a:t>bagi</a:t>
            </a:r>
            <a:r>
              <a:rPr lang="en-US" sz="1100" dirty="0"/>
              <a:t> </a:t>
            </a:r>
            <a:r>
              <a:rPr lang="en-US" sz="1100" dirty="0" err="1"/>
              <a:t>tempat</a:t>
            </a:r>
            <a:r>
              <a:rPr lang="en-US" sz="1100" dirty="0"/>
              <a:t> </a:t>
            </a:r>
            <a:r>
              <a:rPr lang="en-US" sz="1100" dirty="0" err="1"/>
              <a:t>rekreasi</a:t>
            </a:r>
            <a:r>
              <a:rPr lang="en-US" sz="1100" dirty="0"/>
              <a:t> yang </a:t>
            </a:r>
            <a:r>
              <a:rPr lang="en-US" sz="1100" dirty="0" err="1"/>
              <a:t>ingin</a:t>
            </a:r>
            <a:r>
              <a:rPr lang="en-US" sz="1100" dirty="0"/>
              <a:t> </a:t>
            </a:r>
            <a:r>
              <a:rPr lang="en-US" sz="1100" dirty="0" err="1"/>
              <a:t>dituju</a:t>
            </a:r>
            <a:r>
              <a:rPr lang="en-US" sz="1100" dirty="0"/>
              <a:t> </a:t>
            </a:r>
            <a:r>
              <a:rPr lang="en-US" sz="1100" dirty="0" err="1"/>
              <a:t>serta</a:t>
            </a:r>
            <a:r>
              <a:rPr lang="en-US" sz="1100" dirty="0"/>
              <a:t> </a:t>
            </a:r>
            <a:r>
              <a:rPr lang="en-US" sz="1100" dirty="0" err="1"/>
              <a:t>menyediakan</a:t>
            </a:r>
            <a:r>
              <a:rPr lang="en-US" sz="1100" dirty="0"/>
              <a:t> </a:t>
            </a:r>
            <a:r>
              <a:rPr lang="en-US" sz="1100" dirty="0" err="1"/>
              <a:t>berbagai</a:t>
            </a:r>
            <a:r>
              <a:rPr lang="en-US" sz="1100" dirty="0"/>
              <a:t> </a:t>
            </a:r>
            <a:r>
              <a:rPr lang="en-US" sz="1100" dirty="0" err="1"/>
              <a:t>fasilitas</a:t>
            </a:r>
            <a:r>
              <a:rPr lang="en-US" sz="1100" dirty="0"/>
              <a:t>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memberikan</a:t>
            </a:r>
            <a:r>
              <a:rPr lang="en-US" sz="1100" dirty="0"/>
              <a:t> </a:t>
            </a:r>
            <a:r>
              <a:rPr lang="en-US" sz="1100" dirty="0" err="1"/>
              <a:t>kemanan</a:t>
            </a:r>
            <a:r>
              <a:rPr lang="en-US" sz="1100" dirty="0"/>
              <a:t> dan </a:t>
            </a:r>
            <a:r>
              <a:rPr lang="en-US" sz="1100" dirty="0" err="1"/>
              <a:t>kenyamann</a:t>
            </a:r>
            <a:r>
              <a:rPr lang="en-US" sz="1100" dirty="0"/>
              <a:t> </a:t>
            </a:r>
            <a:r>
              <a:rPr lang="en-US" sz="1100" dirty="0" err="1"/>
              <a:t>bagi</a:t>
            </a:r>
            <a:r>
              <a:rPr lang="en-US" sz="1100" dirty="0"/>
              <a:t> </a:t>
            </a:r>
            <a:r>
              <a:rPr lang="en-US" sz="1100" dirty="0" err="1"/>
              <a:t>pengunjung</a:t>
            </a:r>
            <a:r>
              <a:rPr lang="en-US" sz="1100" dirty="0"/>
              <a:t> </a:t>
            </a:r>
            <a:r>
              <a:rPr lang="en-US" sz="1100" dirty="0" err="1"/>
              <a:t>tempat</a:t>
            </a:r>
            <a:r>
              <a:rPr lang="en-US" sz="1100" dirty="0"/>
              <a:t> </a:t>
            </a:r>
            <a:r>
              <a:rPr lang="en-US" sz="1100" dirty="0" err="1"/>
              <a:t>rekreasi</a:t>
            </a:r>
            <a:r>
              <a:rPr lang="en-US" sz="1100" dirty="0"/>
              <a:t> </a:t>
            </a:r>
            <a:r>
              <a:rPr lang="en-US" sz="1100" dirty="0" err="1"/>
              <a:t>seperti</a:t>
            </a:r>
            <a:r>
              <a:rPr lang="en-US" sz="1100" dirty="0"/>
              <a:t> </a:t>
            </a:r>
            <a:r>
              <a:rPr lang="en-US" sz="1100" dirty="0" err="1"/>
              <a:t>adanya</a:t>
            </a:r>
            <a:r>
              <a:rPr lang="en-US" sz="1100" dirty="0"/>
              <a:t> </a:t>
            </a:r>
            <a:r>
              <a:rPr lang="en-US" sz="1100" b="1" dirty="0"/>
              <a:t>sensor</a:t>
            </a:r>
            <a:r>
              <a:rPr lang="en-US" sz="1100" dirty="0"/>
              <a:t> </a:t>
            </a:r>
            <a:r>
              <a:rPr lang="en-US" sz="1100" b="1" dirty="0" err="1"/>
              <a:t>parkir</a:t>
            </a:r>
            <a:r>
              <a:rPr lang="en-US" sz="1100" b="1" dirty="0"/>
              <a:t>, </a:t>
            </a:r>
            <a:r>
              <a:rPr lang="en-US" sz="1100" b="1" dirty="0" err="1"/>
              <a:t>wifi</a:t>
            </a:r>
            <a:r>
              <a:rPr lang="en-US" sz="1100" b="1" dirty="0"/>
              <a:t> dan </a:t>
            </a:r>
            <a:r>
              <a:rPr lang="en-US" sz="1100" b="1" dirty="0" err="1"/>
              <a:t>fasilitas</a:t>
            </a:r>
            <a:r>
              <a:rPr lang="en-US" sz="1100" b="1" dirty="0"/>
              <a:t> </a:t>
            </a:r>
            <a:r>
              <a:rPr lang="en-US" sz="1100" b="1" dirty="0" err="1"/>
              <a:t>cerdas</a:t>
            </a:r>
            <a:r>
              <a:rPr lang="en-US" sz="1100" b="1" dirty="0"/>
              <a:t> </a:t>
            </a:r>
            <a:r>
              <a:rPr lang="en-US" sz="1100" dirty="0" err="1"/>
              <a:t>lainnya</a:t>
            </a:r>
            <a:r>
              <a:rPr lang="en-US" sz="1100" dirty="0"/>
              <a:t>.</a:t>
            </a:r>
          </a:p>
          <a:p>
            <a:r>
              <a:rPr lang="en-US" sz="1100" dirty="0" err="1"/>
              <a:t>Sarana</a:t>
            </a:r>
            <a:r>
              <a:rPr lang="en-US" sz="1100" dirty="0"/>
              <a:t> </a:t>
            </a:r>
            <a:r>
              <a:rPr lang="en-US" sz="1100" dirty="0" err="1"/>
              <a:t>Ruang</a:t>
            </a:r>
            <a:r>
              <a:rPr lang="en-US" sz="1100" dirty="0"/>
              <a:t> Terbuka </a:t>
            </a:r>
            <a:r>
              <a:rPr lang="en-US" sz="1100" dirty="0" err="1"/>
              <a:t>cerdas</a:t>
            </a:r>
            <a:r>
              <a:rPr lang="en-US" sz="1100" dirty="0"/>
              <a:t>, </a:t>
            </a:r>
            <a:r>
              <a:rPr lang="en-US" sz="1100" dirty="0" err="1"/>
              <a:t>Menggabungkan</a:t>
            </a:r>
            <a:r>
              <a:rPr lang="en-US" sz="1100" dirty="0"/>
              <a:t> program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memaintance</a:t>
            </a:r>
            <a:r>
              <a:rPr lang="en-US" sz="1100" dirty="0"/>
              <a:t> </a:t>
            </a:r>
            <a:r>
              <a:rPr lang="en-US" sz="1100" dirty="0" err="1"/>
              <a:t>ruang</a:t>
            </a:r>
            <a:r>
              <a:rPr lang="en-US" sz="1100" dirty="0"/>
              <a:t> </a:t>
            </a:r>
            <a:r>
              <a:rPr lang="en-US" sz="1100" dirty="0" err="1"/>
              <a:t>terbuka</a:t>
            </a:r>
            <a:r>
              <a:rPr lang="en-US" sz="1100" dirty="0"/>
              <a:t> </a:t>
            </a:r>
            <a:r>
              <a:rPr lang="en-US" sz="1100" dirty="0" err="1"/>
              <a:t>dengan</a:t>
            </a:r>
            <a:r>
              <a:rPr lang="en-US" sz="1100" dirty="0"/>
              <a:t> </a:t>
            </a:r>
            <a:r>
              <a:rPr lang="en-US" sz="1100" b="1" dirty="0"/>
              <a:t>sensor </a:t>
            </a:r>
            <a:r>
              <a:rPr lang="en-US" sz="1100" b="1" dirty="0" err="1"/>
              <a:t>pemantau</a:t>
            </a:r>
            <a:r>
              <a:rPr lang="en-US" sz="1100" b="1" dirty="0"/>
              <a:t> </a:t>
            </a:r>
            <a:r>
              <a:rPr lang="en-US" sz="1100" dirty="0"/>
              <a:t>di </a:t>
            </a:r>
            <a:r>
              <a:rPr lang="en-US" sz="1100" dirty="0" err="1"/>
              <a:t>ruang</a:t>
            </a:r>
            <a:r>
              <a:rPr lang="en-US" sz="1100" dirty="0"/>
              <a:t> </a:t>
            </a:r>
            <a:r>
              <a:rPr lang="en-US" sz="1100" dirty="0" err="1"/>
              <a:t>terbuka</a:t>
            </a:r>
            <a:r>
              <a:rPr lang="en-US" sz="1100" dirty="0"/>
              <a:t>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mengawasi</a:t>
            </a:r>
            <a:r>
              <a:rPr lang="en-US" sz="1100" dirty="0"/>
              <a:t> </a:t>
            </a:r>
            <a:r>
              <a:rPr lang="en-US" sz="1100" dirty="0" err="1"/>
              <a:t>kebutuhan</a:t>
            </a:r>
            <a:r>
              <a:rPr lang="en-US" sz="1100" dirty="0"/>
              <a:t> dan </a:t>
            </a:r>
            <a:r>
              <a:rPr lang="en-US" sz="1100" dirty="0" err="1"/>
              <a:t>kekurangan</a:t>
            </a:r>
            <a:r>
              <a:rPr lang="en-US" sz="1100" dirty="0"/>
              <a:t> yang </a:t>
            </a:r>
            <a:r>
              <a:rPr lang="en-US" sz="1100" dirty="0" err="1"/>
              <a:t>dimiliki</a:t>
            </a:r>
            <a:r>
              <a:rPr lang="en-US" sz="1100" dirty="0"/>
              <a:t> oleh </a:t>
            </a:r>
            <a:r>
              <a:rPr lang="en-US" sz="1100" dirty="0" err="1"/>
              <a:t>ruang</a:t>
            </a:r>
            <a:r>
              <a:rPr lang="en-US" sz="1100" dirty="0"/>
              <a:t> </a:t>
            </a:r>
            <a:r>
              <a:rPr lang="en-US" sz="1100" dirty="0" err="1"/>
              <a:t>terbuka</a:t>
            </a:r>
            <a:r>
              <a:rPr lang="en-US" sz="1100" dirty="0"/>
              <a:t> di </a:t>
            </a:r>
            <a:r>
              <a:rPr lang="en-US" sz="1100" dirty="0" err="1"/>
              <a:t>suatu</a:t>
            </a:r>
            <a:r>
              <a:rPr lang="en-US" sz="1100" dirty="0"/>
              <a:t> </a:t>
            </a:r>
            <a:r>
              <a:rPr lang="en-US" sz="1100" dirty="0" err="1"/>
              <a:t>tempat</a:t>
            </a:r>
            <a:r>
              <a:rPr lang="en-US" sz="1100" dirty="0"/>
              <a:t>.</a:t>
            </a:r>
          </a:p>
        </p:txBody>
      </p:sp>
      <p:sp>
        <p:nvSpPr>
          <p:cNvPr id="1461" name="Google Shape;1461;p46"/>
          <p:cNvSpPr txBox="1"/>
          <p:nvPr/>
        </p:nvSpPr>
        <p:spPr>
          <a:xfrm>
            <a:off x="3777211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6" name="Google Shape;1476;p46"/>
          <p:cNvSpPr txBox="1"/>
          <p:nvPr/>
        </p:nvSpPr>
        <p:spPr>
          <a:xfrm>
            <a:off x="4555479" y="4498986"/>
            <a:ext cx="1159821" cy="52080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lang="en-US"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78" name="Google Shape;1478;p46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46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209;p42">
            <a:extLst>
              <a:ext uri="{FF2B5EF4-FFF2-40B4-BE49-F238E27FC236}">
                <a16:creationId xmlns:a16="http://schemas.microsoft.com/office/drawing/2014/main" id="{9B55FDA0-FEA9-44BD-9640-1F5FBC2BB401}"/>
              </a:ext>
            </a:extLst>
          </p:cNvPr>
          <p:cNvSpPr txBox="1">
            <a:spLocks/>
          </p:cNvSpPr>
          <p:nvPr/>
        </p:nvSpPr>
        <p:spPr>
          <a:xfrm>
            <a:off x="1139483" y="445025"/>
            <a:ext cx="621861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en-US" sz="2400" dirty="0" err="1"/>
              <a:t>Temuan</a:t>
            </a:r>
            <a:r>
              <a:rPr lang="en-US" sz="2400" dirty="0"/>
              <a:t> </a:t>
            </a:r>
            <a:r>
              <a:rPr lang="en-US" sz="2400" dirty="0" err="1"/>
              <a:t>Studi</a:t>
            </a:r>
            <a:endParaRPr lang="en-US" sz="2400" dirty="0"/>
          </a:p>
        </p:txBody>
      </p:sp>
      <p:sp>
        <p:nvSpPr>
          <p:cNvPr id="60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DAE0B40F-F01A-45BF-AFAE-B10D1C6F3929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lang="en-US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26D4810-1C76-4174-B928-B7ABE9851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62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398691A2-03D1-4D02-900B-1D38393961D9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A432F4D-E5D2-41DE-A41B-D2E3A51C69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64" name="Google Shape;768;p34">
            <a:hlinkClick r:id="rId8" action="ppaction://hlinksldjump"/>
            <a:extLst>
              <a:ext uri="{FF2B5EF4-FFF2-40B4-BE49-F238E27FC236}">
                <a16:creationId xmlns:a16="http://schemas.microsoft.com/office/drawing/2014/main" id="{57AD4EDF-471D-4C70-9CDF-D8EF05736072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4C5D126B-C330-4A65-B824-E092E7437737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7" name="Google Shape;1477;p46"/>
          <p:cNvSpPr/>
          <p:nvPr/>
        </p:nvSpPr>
        <p:spPr>
          <a:xfrm>
            <a:off x="5715563" y="4994692"/>
            <a:ext cx="1159821" cy="485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85212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0" name="Google Shape;1440;p46"/>
          <p:cNvGrpSpPr/>
          <p:nvPr/>
        </p:nvGrpSpPr>
        <p:grpSpPr>
          <a:xfrm>
            <a:off x="3281538" y="470975"/>
            <a:ext cx="4587960" cy="3712375"/>
            <a:chOff x="3281538" y="470975"/>
            <a:chExt cx="4587960" cy="3712375"/>
          </a:xfrm>
        </p:grpSpPr>
        <p:sp>
          <p:nvSpPr>
            <p:cNvPr id="1441" name="Google Shape;1441;p46"/>
            <p:cNvSpPr/>
            <p:nvPr/>
          </p:nvSpPr>
          <p:spPr>
            <a:xfrm>
              <a:off x="6871698" y="3185550"/>
              <a:ext cx="997800" cy="997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3281538" y="470975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46"/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46"/>
          <p:cNvSpPr txBox="1">
            <a:spLocks noGrp="1"/>
          </p:cNvSpPr>
          <p:nvPr>
            <p:ph type="body" idx="1"/>
          </p:nvPr>
        </p:nvSpPr>
        <p:spPr>
          <a:xfrm flipH="1">
            <a:off x="931888" y="894133"/>
            <a:ext cx="7477552" cy="3578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just">
              <a:buClr>
                <a:schemeClr val="dk1"/>
              </a:buClr>
              <a:buSzPts val="1100"/>
              <a:buNone/>
            </a:pPr>
            <a:r>
              <a:rPr lang="en-US" sz="1100" dirty="0" err="1"/>
              <a:t>Sasaran</a:t>
            </a:r>
            <a:r>
              <a:rPr lang="en-US" sz="1100" dirty="0"/>
              <a:t> 2 : </a:t>
            </a:r>
            <a:r>
              <a:rPr lang="nn-NO" sz="1100" dirty="0"/>
              <a:t>Mengidentifikasi Penerapan Smart Infratsructure Pada Aspek Sarana Kota Bandar Lampung</a:t>
            </a:r>
            <a:r>
              <a:rPr lang="en-US" sz="1100" dirty="0"/>
              <a:t>.</a:t>
            </a:r>
          </a:p>
          <a:p>
            <a:pPr lvl="0"/>
            <a:r>
              <a:rPr lang="en-US" sz="1100" dirty="0" err="1"/>
              <a:t>Sarana</a:t>
            </a:r>
            <a:r>
              <a:rPr lang="en-US" sz="1100" dirty="0"/>
              <a:t> </a:t>
            </a:r>
            <a:r>
              <a:rPr lang="en-US" sz="1100" dirty="0" err="1"/>
              <a:t>Pemerintahan</a:t>
            </a:r>
            <a:r>
              <a:rPr lang="en-US" sz="1100" dirty="0"/>
              <a:t> </a:t>
            </a:r>
            <a:r>
              <a:rPr lang="en-US" sz="1100" dirty="0" err="1"/>
              <a:t>cerdas</a:t>
            </a:r>
            <a:r>
              <a:rPr lang="en-US" sz="1100" dirty="0"/>
              <a:t>, </a:t>
            </a:r>
            <a:r>
              <a:rPr lang="en-US" sz="1100" dirty="0" err="1"/>
              <a:t>berada</a:t>
            </a:r>
            <a:r>
              <a:rPr lang="en-US" sz="1100" dirty="0"/>
              <a:t> pada </a:t>
            </a:r>
            <a:r>
              <a:rPr lang="en-US" sz="1100" dirty="0" err="1"/>
              <a:t>tahap</a:t>
            </a:r>
            <a:r>
              <a:rPr lang="en-US" sz="1100" dirty="0"/>
              <a:t> </a:t>
            </a:r>
            <a:r>
              <a:rPr lang="en-US" sz="1100" dirty="0" err="1"/>
              <a:t>konvensional</a:t>
            </a:r>
            <a:r>
              <a:rPr lang="en-US" sz="1100" dirty="0"/>
              <a:t> </a:t>
            </a:r>
            <a:r>
              <a:rPr lang="en-US" sz="1100" dirty="0" err="1"/>
              <a:t>karena</a:t>
            </a:r>
            <a:r>
              <a:rPr lang="en-US" sz="1100" dirty="0"/>
              <a:t> </a:t>
            </a:r>
            <a:r>
              <a:rPr lang="en-US" sz="1100" b="1" u="sng" dirty="0" err="1"/>
              <a:t>belum</a:t>
            </a:r>
            <a:r>
              <a:rPr lang="en-US" sz="1100" b="1" u="sng" dirty="0"/>
              <a:t> </a:t>
            </a:r>
            <a:r>
              <a:rPr lang="en-US" sz="1100" b="1" u="sng" dirty="0" err="1"/>
              <a:t>adanya</a:t>
            </a:r>
            <a:r>
              <a:rPr lang="en-US" sz="1100" b="1" u="sng" dirty="0"/>
              <a:t> </a:t>
            </a:r>
            <a:r>
              <a:rPr lang="en-US" sz="1100" b="1" u="sng" dirty="0" err="1"/>
              <a:t>sarana</a:t>
            </a:r>
            <a:r>
              <a:rPr lang="en-US" sz="1100" b="1" u="sng" dirty="0"/>
              <a:t> digital</a:t>
            </a:r>
            <a:r>
              <a:rPr lang="en-US" sz="1100" dirty="0"/>
              <a:t> yang </a:t>
            </a:r>
            <a:r>
              <a:rPr lang="en-US" sz="1100" dirty="0" err="1"/>
              <a:t>terintegrasi</a:t>
            </a:r>
            <a:r>
              <a:rPr lang="en-US" sz="1100" dirty="0"/>
              <a:t> </a:t>
            </a:r>
            <a:r>
              <a:rPr lang="en-US" sz="1100" dirty="0" err="1"/>
              <a:t>dengan</a:t>
            </a:r>
            <a:r>
              <a:rPr lang="en-US" sz="1100" dirty="0"/>
              <a:t> </a:t>
            </a:r>
            <a:r>
              <a:rPr lang="en-US" sz="1100" dirty="0" err="1"/>
              <a:t>tekonologi</a:t>
            </a:r>
            <a:r>
              <a:rPr lang="en-US" sz="1100" dirty="0"/>
              <a:t>.</a:t>
            </a:r>
          </a:p>
          <a:p>
            <a:pPr marL="139700" lvl="0" indent="0">
              <a:buNone/>
            </a:pPr>
            <a:endParaRPr lang="en-US" sz="1100" dirty="0"/>
          </a:p>
          <a:p>
            <a:pPr lvl="0"/>
            <a:r>
              <a:rPr lang="en-US" sz="1100" dirty="0" err="1"/>
              <a:t>Sarana</a:t>
            </a:r>
            <a:r>
              <a:rPr lang="en-US" sz="1100" dirty="0"/>
              <a:t> Pendidikan </a:t>
            </a:r>
            <a:r>
              <a:rPr lang="en-US" sz="1100" dirty="0" err="1"/>
              <a:t>cerdas</a:t>
            </a:r>
            <a:r>
              <a:rPr lang="en-US" sz="1100" dirty="0"/>
              <a:t>, </a:t>
            </a:r>
            <a:r>
              <a:rPr lang="en-US" sz="1100" dirty="0" err="1"/>
              <a:t>berada</a:t>
            </a:r>
            <a:r>
              <a:rPr lang="en-US" sz="1100" dirty="0"/>
              <a:t> pada </a:t>
            </a:r>
            <a:r>
              <a:rPr lang="en-US" sz="1100" dirty="0" err="1"/>
              <a:t>tahap</a:t>
            </a:r>
            <a:r>
              <a:rPr lang="en-US" sz="1100" dirty="0"/>
              <a:t> semi intelligent </a:t>
            </a:r>
            <a:r>
              <a:rPr lang="en-US" sz="1100" dirty="0" err="1"/>
              <a:t>karena</a:t>
            </a:r>
            <a:r>
              <a:rPr lang="en-US" sz="1100" dirty="0"/>
              <a:t> </a:t>
            </a:r>
            <a:r>
              <a:rPr lang="en-US" sz="1100" dirty="0" err="1"/>
              <a:t>sudah</a:t>
            </a:r>
            <a:r>
              <a:rPr lang="en-US" sz="1100" dirty="0"/>
              <a:t> </a:t>
            </a:r>
            <a:r>
              <a:rPr lang="en-US" sz="1100" dirty="0" err="1"/>
              <a:t>melakukan</a:t>
            </a:r>
            <a:r>
              <a:rPr lang="en-US" sz="1100" dirty="0"/>
              <a:t> </a:t>
            </a:r>
            <a:r>
              <a:rPr lang="en-US" sz="1100" dirty="0" err="1"/>
              <a:t>kerjasama</a:t>
            </a:r>
            <a:r>
              <a:rPr lang="en-US" sz="1100" dirty="0"/>
              <a:t> </a:t>
            </a:r>
            <a:r>
              <a:rPr lang="en-US" sz="1100" dirty="0" err="1"/>
              <a:t>dengan</a:t>
            </a:r>
            <a:r>
              <a:rPr lang="en-US" sz="1100" dirty="0"/>
              <a:t> </a:t>
            </a:r>
            <a:r>
              <a:rPr lang="en-US" sz="1100" dirty="0" err="1"/>
              <a:t>pihak</a:t>
            </a:r>
            <a:r>
              <a:rPr lang="en-US" sz="1100" dirty="0"/>
              <a:t> </a:t>
            </a:r>
            <a:r>
              <a:rPr lang="en-US" sz="1100" dirty="0" err="1"/>
              <a:t>penyedia</a:t>
            </a:r>
            <a:r>
              <a:rPr lang="en-US" sz="1100" dirty="0"/>
              <a:t> </a:t>
            </a:r>
            <a:r>
              <a:rPr lang="en-US" sz="1100" dirty="0" err="1"/>
              <a:t>aplikasi</a:t>
            </a:r>
            <a:r>
              <a:rPr lang="en-US" sz="1100" dirty="0"/>
              <a:t> </a:t>
            </a:r>
            <a:r>
              <a:rPr lang="en-US" sz="1100" dirty="0" err="1"/>
              <a:t>pihak</a:t>
            </a:r>
            <a:r>
              <a:rPr lang="en-US" sz="1100" dirty="0"/>
              <a:t> </a:t>
            </a:r>
            <a:r>
              <a:rPr lang="en-US" sz="1100" dirty="0" err="1"/>
              <a:t>ketiga</a:t>
            </a:r>
            <a:r>
              <a:rPr lang="en-US" sz="1100" dirty="0"/>
              <a:t> </a:t>
            </a:r>
            <a:r>
              <a:rPr lang="en-US" sz="1100" b="1" u="sng" dirty="0" err="1">
                <a:latin typeface="Times New Roman" panose="02020603050405020304" pitchFamily="18" charset="0"/>
                <a:ea typeface="Calibri" panose="020F0502020204030204" pitchFamily="34" charset="0"/>
              </a:rPr>
              <a:t>seperti</a:t>
            </a:r>
            <a:r>
              <a:rPr lang="en-US" sz="1100" b="1" u="sng" dirty="0">
                <a:latin typeface="Times New Roman" panose="02020603050405020304" pitchFamily="18" charset="0"/>
                <a:ea typeface="Calibri" panose="020F0502020204030204" pitchFamily="34" charset="0"/>
              </a:rPr>
              <a:t> zoom, google meet, </a:t>
            </a:r>
            <a:r>
              <a:rPr lang="en-US" sz="1100" b="1" u="sng" dirty="0" err="1">
                <a:latin typeface="Times New Roman" panose="02020603050405020304" pitchFamily="18" charset="0"/>
                <a:ea typeface="Calibri" panose="020F0502020204030204" pitchFamily="34" charset="0"/>
              </a:rPr>
              <a:t>dll</a:t>
            </a:r>
            <a:r>
              <a:rPr lang="en-US" sz="1100" b="1" u="sng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100" dirty="0"/>
              <a:t> </a:t>
            </a:r>
            <a:r>
              <a:rPr lang="en-US" sz="1100" dirty="0" err="1"/>
              <a:t>dalam</a:t>
            </a:r>
            <a:r>
              <a:rPr lang="en-US" sz="1100" dirty="0"/>
              <a:t> </a:t>
            </a:r>
            <a:r>
              <a:rPr lang="en-US" sz="1100" dirty="0" err="1"/>
              <a:t>pelaksanaan</a:t>
            </a:r>
            <a:r>
              <a:rPr lang="en-US" sz="1100" dirty="0"/>
              <a:t> </a:t>
            </a:r>
            <a:r>
              <a:rPr lang="en-US" sz="1100" dirty="0" err="1"/>
              <a:t>kegiatan</a:t>
            </a:r>
            <a:r>
              <a:rPr lang="en-US" sz="1100" dirty="0"/>
              <a:t> </a:t>
            </a:r>
            <a:r>
              <a:rPr lang="en-US" sz="1100" dirty="0" err="1"/>
              <a:t>belajar</a:t>
            </a:r>
            <a:r>
              <a:rPr lang="en-US" sz="1100" dirty="0"/>
              <a:t> </a:t>
            </a:r>
            <a:r>
              <a:rPr lang="en-US" sz="1100" dirty="0" err="1"/>
              <a:t>mengajar</a:t>
            </a:r>
            <a:r>
              <a:rPr lang="en-US" sz="1100" dirty="0"/>
              <a:t> </a:t>
            </a:r>
            <a:r>
              <a:rPr lang="en-US" sz="1100" dirty="0" err="1"/>
              <a:t>secara</a:t>
            </a:r>
            <a:r>
              <a:rPr lang="en-US" sz="1100" dirty="0"/>
              <a:t> daring.</a:t>
            </a:r>
          </a:p>
          <a:p>
            <a:pPr marL="139700" lvl="0" indent="0">
              <a:buNone/>
            </a:pPr>
            <a:endParaRPr lang="en-US" sz="1100" dirty="0"/>
          </a:p>
          <a:p>
            <a:pPr lvl="0"/>
            <a:r>
              <a:rPr lang="en-US" sz="1100" dirty="0" err="1"/>
              <a:t>Sarana</a:t>
            </a:r>
            <a:r>
              <a:rPr lang="en-US" sz="1100" dirty="0"/>
              <a:t> </a:t>
            </a:r>
            <a:r>
              <a:rPr lang="en-US" sz="1100" dirty="0" err="1"/>
              <a:t>Kesehatan</a:t>
            </a:r>
            <a:r>
              <a:rPr lang="en-US" sz="1100" dirty="0"/>
              <a:t> </a:t>
            </a:r>
            <a:r>
              <a:rPr lang="en-US" sz="1100" dirty="0" err="1"/>
              <a:t>cerdas</a:t>
            </a:r>
            <a:r>
              <a:rPr lang="en-US" sz="1100" dirty="0"/>
              <a:t>, </a:t>
            </a:r>
            <a:r>
              <a:rPr lang="en-US" sz="1100" dirty="0" err="1"/>
              <a:t>berada</a:t>
            </a:r>
            <a:r>
              <a:rPr lang="en-US" sz="1100" dirty="0"/>
              <a:t> pada </a:t>
            </a:r>
            <a:r>
              <a:rPr lang="en-US" sz="1100" dirty="0" err="1"/>
              <a:t>tahap</a:t>
            </a:r>
            <a:r>
              <a:rPr lang="en-US" sz="1100" dirty="0"/>
              <a:t> semi intelligent </a:t>
            </a:r>
            <a:r>
              <a:rPr lang="en-US" sz="1100" dirty="0" err="1"/>
              <a:t>karena</a:t>
            </a:r>
            <a:r>
              <a:rPr lang="en-US" sz="1100" dirty="0"/>
              <a:t> </a:t>
            </a:r>
            <a:r>
              <a:rPr lang="en-US" sz="1100" dirty="0" err="1"/>
              <a:t>memiliki</a:t>
            </a:r>
            <a:r>
              <a:rPr lang="en-US" sz="1100" dirty="0"/>
              <a:t> program </a:t>
            </a:r>
            <a:r>
              <a:rPr lang="en-US" sz="1100" b="1" u="sng" dirty="0" err="1"/>
              <a:t>sms</a:t>
            </a:r>
            <a:r>
              <a:rPr lang="en-US" sz="1100" b="1" u="sng" dirty="0"/>
              <a:t> gateway</a:t>
            </a:r>
            <a:r>
              <a:rPr lang="en-US" sz="1100" dirty="0"/>
              <a:t>.</a:t>
            </a:r>
          </a:p>
          <a:p>
            <a:pPr marL="139700" lvl="0" indent="0">
              <a:buNone/>
            </a:pPr>
            <a:endParaRPr lang="en-US" sz="1100" dirty="0"/>
          </a:p>
          <a:p>
            <a:pPr lvl="0"/>
            <a:r>
              <a:rPr lang="en-US" sz="1100" dirty="0" err="1"/>
              <a:t>Sarana</a:t>
            </a:r>
            <a:r>
              <a:rPr lang="en-US" sz="1100" dirty="0"/>
              <a:t> </a:t>
            </a:r>
            <a:r>
              <a:rPr lang="en-US" sz="1100" dirty="0" err="1"/>
              <a:t>Peribadatan</a:t>
            </a:r>
            <a:r>
              <a:rPr lang="en-US" sz="1100" dirty="0"/>
              <a:t> </a:t>
            </a:r>
            <a:r>
              <a:rPr lang="en-US" sz="1100" dirty="0" err="1"/>
              <a:t>cerdas</a:t>
            </a:r>
            <a:r>
              <a:rPr lang="en-US" sz="1100" dirty="0"/>
              <a:t>, </a:t>
            </a:r>
            <a:r>
              <a:rPr lang="en-US" sz="1100" dirty="0" err="1"/>
              <a:t>berada</a:t>
            </a:r>
            <a:r>
              <a:rPr lang="en-US" sz="1100" dirty="0"/>
              <a:t> pada </a:t>
            </a:r>
            <a:r>
              <a:rPr lang="en-US" sz="1100" dirty="0" err="1"/>
              <a:t>tahap</a:t>
            </a:r>
            <a:r>
              <a:rPr lang="en-US" sz="1100" dirty="0"/>
              <a:t> semi intelligent </a:t>
            </a:r>
            <a:r>
              <a:rPr lang="en-US" sz="1100" dirty="0" err="1"/>
              <a:t>karena</a:t>
            </a:r>
            <a:r>
              <a:rPr lang="en-US" sz="1100" dirty="0"/>
              <a:t> </a:t>
            </a:r>
            <a:r>
              <a:rPr lang="en-US" sz="1100" dirty="0" err="1"/>
              <a:t>sudah</a:t>
            </a:r>
            <a:r>
              <a:rPr lang="en-US" sz="1100" dirty="0"/>
              <a:t> </a:t>
            </a:r>
            <a:r>
              <a:rPr lang="en-US" sz="1100" dirty="0" err="1"/>
              <a:t>memiliki</a:t>
            </a:r>
            <a:r>
              <a:rPr lang="en-US" sz="1100" dirty="0"/>
              <a:t> </a:t>
            </a:r>
            <a:r>
              <a:rPr lang="en-US" sz="1100" dirty="0" err="1"/>
              <a:t>aplikasi</a:t>
            </a:r>
            <a:r>
              <a:rPr lang="en-US" sz="1100" dirty="0"/>
              <a:t> </a:t>
            </a:r>
            <a:r>
              <a:rPr lang="en-US" sz="1100" dirty="0" err="1"/>
              <a:t>bernama</a:t>
            </a:r>
            <a:r>
              <a:rPr lang="en-US" sz="1100" dirty="0"/>
              <a:t> </a:t>
            </a:r>
            <a:r>
              <a:rPr lang="en-US" sz="1100" b="1" u="sng" dirty="0"/>
              <a:t>SIMAS.</a:t>
            </a:r>
          </a:p>
          <a:p>
            <a:pPr marL="139700" lvl="0" indent="0">
              <a:buNone/>
            </a:pPr>
            <a:endParaRPr lang="en-US" sz="1100" dirty="0"/>
          </a:p>
          <a:p>
            <a:pPr lvl="0"/>
            <a:r>
              <a:rPr lang="en-US" sz="1100" dirty="0" err="1"/>
              <a:t>Sarana</a:t>
            </a:r>
            <a:r>
              <a:rPr lang="en-US" sz="1100" dirty="0"/>
              <a:t> </a:t>
            </a:r>
            <a:r>
              <a:rPr lang="en-US" sz="1100" dirty="0" err="1"/>
              <a:t>Perdagangan</a:t>
            </a:r>
            <a:r>
              <a:rPr lang="en-US" sz="1100" dirty="0"/>
              <a:t> </a:t>
            </a:r>
            <a:r>
              <a:rPr lang="en-US" sz="1100" dirty="0" err="1"/>
              <a:t>cerdas</a:t>
            </a:r>
            <a:r>
              <a:rPr lang="en-US" sz="1100" dirty="0"/>
              <a:t>, </a:t>
            </a:r>
            <a:r>
              <a:rPr lang="en-US" sz="1100" dirty="0" err="1"/>
              <a:t>berada</a:t>
            </a:r>
            <a:r>
              <a:rPr lang="en-US" sz="1100" dirty="0"/>
              <a:t> pada </a:t>
            </a:r>
            <a:r>
              <a:rPr lang="en-US" sz="1100" dirty="0" err="1"/>
              <a:t>tahap</a:t>
            </a:r>
            <a:r>
              <a:rPr lang="en-US" sz="1100" dirty="0"/>
              <a:t> semi intelligent </a:t>
            </a:r>
            <a:r>
              <a:rPr lang="en-US" sz="1100" dirty="0" err="1"/>
              <a:t>karena</a:t>
            </a:r>
            <a:r>
              <a:rPr lang="en-US" sz="1100" dirty="0"/>
              <a:t> </a:t>
            </a:r>
            <a:r>
              <a:rPr lang="en-US" sz="1100" dirty="0" err="1"/>
              <a:t>memiliki</a:t>
            </a:r>
            <a:r>
              <a:rPr lang="en-US" sz="1100" dirty="0"/>
              <a:t> </a:t>
            </a:r>
            <a:r>
              <a:rPr lang="en-US" sz="1100" dirty="0" err="1"/>
              <a:t>aplikasi</a:t>
            </a:r>
            <a:r>
              <a:rPr lang="en-US" sz="1100" dirty="0"/>
              <a:t> </a:t>
            </a:r>
            <a:r>
              <a:rPr lang="en-US" sz="1100" b="1" u="sng" dirty="0"/>
              <a:t>SIAGAPABOK</a:t>
            </a:r>
            <a:r>
              <a:rPr lang="en-US" sz="1100" dirty="0"/>
              <a:t> dan </a:t>
            </a:r>
            <a:r>
              <a:rPr lang="en-US" sz="1100" dirty="0" err="1"/>
              <a:t>sudah</a:t>
            </a:r>
            <a:r>
              <a:rPr lang="en-US" sz="1100" dirty="0"/>
              <a:t> </a:t>
            </a:r>
            <a:r>
              <a:rPr lang="en-US" sz="1100" dirty="0" err="1"/>
              <a:t>bekerjasama</a:t>
            </a:r>
            <a:r>
              <a:rPr lang="en-US" sz="1100" dirty="0"/>
              <a:t> </a:t>
            </a:r>
            <a:r>
              <a:rPr lang="en-US" sz="1100" dirty="0" err="1"/>
              <a:t>dengan</a:t>
            </a:r>
            <a:r>
              <a:rPr lang="en-US" sz="1100" dirty="0"/>
              <a:t> </a:t>
            </a:r>
            <a:r>
              <a:rPr lang="en-US" sz="1100" dirty="0" err="1"/>
              <a:t>beberapa</a:t>
            </a:r>
            <a:r>
              <a:rPr lang="en-US" sz="1100" dirty="0"/>
              <a:t> stakeholder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kegiatan</a:t>
            </a:r>
            <a:r>
              <a:rPr lang="en-US" sz="1100" dirty="0"/>
              <a:t> </a:t>
            </a:r>
            <a:r>
              <a:rPr lang="en-US" sz="1100" dirty="0" err="1"/>
              <a:t>belanja</a:t>
            </a:r>
            <a:r>
              <a:rPr lang="en-US" sz="1100" dirty="0"/>
              <a:t> </a:t>
            </a:r>
            <a:r>
              <a:rPr lang="en-US" sz="1100" dirty="0" err="1"/>
              <a:t>secara</a:t>
            </a:r>
            <a:r>
              <a:rPr lang="en-US" sz="1100" dirty="0"/>
              <a:t> online.</a:t>
            </a:r>
          </a:p>
          <a:p>
            <a:pPr marL="139700" lvl="0" indent="0">
              <a:buNone/>
            </a:pPr>
            <a:endParaRPr lang="en-US" sz="1100" dirty="0"/>
          </a:p>
          <a:p>
            <a:pPr lvl="0"/>
            <a:r>
              <a:rPr lang="en-US" sz="1100" dirty="0" err="1"/>
              <a:t>Sarana</a:t>
            </a:r>
            <a:r>
              <a:rPr lang="en-US" sz="1100" dirty="0"/>
              <a:t> </a:t>
            </a:r>
            <a:r>
              <a:rPr lang="en-US" sz="1100" dirty="0" err="1"/>
              <a:t>Kebudayaan</a:t>
            </a:r>
            <a:r>
              <a:rPr lang="en-US" sz="1100" dirty="0"/>
              <a:t> dan </a:t>
            </a:r>
            <a:r>
              <a:rPr lang="en-US" sz="1100" dirty="0" err="1"/>
              <a:t>Rekreasi</a:t>
            </a:r>
            <a:r>
              <a:rPr lang="en-US" sz="1100" dirty="0"/>
              <a:t> </a:t>
            </a:r>
            <a:r>
              <a:rPr lang="en-US" sz="1100" dirty="0" err="1"/>
              <a:t>cerdas</a:t>
            </a:r>
            <a:r>
              <a:rPr lang="en-US" sz="1100" dirty="0"/>
              <a:t>, </a:t>
            </a:r>
            <a:r>
              <a:rPr lang="en-US" sz="1100" b="1" u="sng" dirty="0" err="1"/>
              <a:t>belum</a:t>
            </a:r>
            <a:r>
              <a:rPr lang="en-US" sz="1100" b="1" u="sng" dirty="0"/>
              <a:t> </a:t>
            </a:r>
            <a:r>
              <a:rPr lang="en-US" sz="1100" b="1" u="sng" dirty="0" err="1"/>
              <a:t>memiliki</a:t>
            </a:r>
            <a:r>
              <a:rPr lang="en-US" sz="1100" b="1" u="sng" dirty="0"/>
              <a:t> </a:t>
            </a:r>
            <a:r>
              <a:rPr lang="en-US" sz="1100" b="1" u="sng" dirty="0" err="1"/>
              <a:t>teknologi</a:t>
            </a:r>
            <a:r>
              <a:rPr lang="en-US" sz="1100" b="1" u="sng" dirty="0"/>
              <a:t> </a:t>
            </a:r>
            <a:r>
              <a:rPr lang="en-US" sz="1100" dirty="0"/>
              <a:t>yang </a:t>
            </a:r>
            <a:r>
              <a:rPr lang="en-US" sz="1100" dirty="0" err="1"/>
              <a:t>mendukung</a:t>
            </a:r>
            <a:r>
              <a:rPr lang="en-US" sz="1100" dirty="0"/>
              <a:t> </a:t>
            </a:r>
            <a:r>
              <a:rPr lang="en-US" sz="1100" dirty="0" err="1"/>
              <a:t>penerapan</a:t>
            </a:r>
            <a:r>
              <a:rPr lang="en-US" sz="1100" dirty="0"/>
              <a:t> smart infrastructure.</a:t>
            </a:r>
          </a:p>
          <a:p>
            <a:pPr marL="139700" lvl="0" indent="0">
              <a:buNone/>
            </a:pPr>
            <a:endParaRPr lang="en-US" sz="1100" dirty="0"/>
          </a:p>
          <a:p>
            <a:r>
              <a:rPr lang="en-US" sz="1100" dirty="0" err="1"/>
              <a:t>Sarana</a:t>
            </a:r>
            <a:r>
              <a:rPr lang="en-US" sz="1100" dirty="0"/>
              <a:t> </a:t>
            </a:r>
            <a:r>
              <a:rPr lang="en-US" sz="1100" dirty="0" err="1"/>
              <a:t>Ruang</a:t>
            </a:r>
            <a:r>
              <a:rPr lang="en-US" sz="1100" dirty="0"/>
              <a:t> Terbuka </a:t>
            </a:r>
            <a:r>
              <a:rPr lang="en-US" sz="1100" dirty="0" err="1"/>
              <a:t>cerdas</a:t>
            </a:r>
            <a:r>
              <a:rPr lang="en-US" sz="1100" dirty="0"/>
              <a:t>, </a:t>
            </a:r>
            <a:r>
              <a:rPr lang="en-US" sz="1100" dirty="0" err="1"/>
              <a:t>berada</a:t>
            </a:r>
            <a:r>
              <a:rPr lang="en-US" sz="1100" dirty="0"/>
              <a:t> pada </a:t>
            </a:r>
            <a:r>
              <a:rPr lang="en-US" sz="1100" dirty="0" err="1"/>
              <a:t>tahap</a:t>
            </a:r>
            <a:r>
              <a:rPr lang="en-US" sz="1100" dirty="0"/>
              <a:t> </a:t>
            </a:r>
            <a:r>
              <a:rPr lang="en-US" sz="1100" dirty="0" err="1"/>
              <a:t>konvensional</a:t>
            </a:r>
            <a:r>
              <a:rPr lang="en-US" sz="1100" dirty="0"/>
              <a:t> </a:t>
            </a:r>
            <a:r>
              <a:rPr lang="en-US" sz="1100" dirty="0" err="1"/>
              <a:t>karena</a:t>
            </a:r>
            <a:r>
              <a:rPr lang="en-US" sz="1100" dirty="0"/>
              <a:t> </a:t>
            </a:r>
            <a:r>
              <a:rPr lang="en-US" sz="1100" b="1" u="sng" dirty="0" err="1"/>
              <a:t>belum</a:t>
            </a:r>
            <a:r>
              <a:rPr lang="en-US" sz="1100" b="1" u="sng" dirty="0"/>
              <a:t> </a:t>
            </a:r>
            <a:r>
              <a:rPr lang="en-US" sz="1100" b="1" u="sng" dirty="0" err="1"/>
              <a:t>memiliki</a:t>
            </a:r>
            <a:r>
              <a:rPr lang="en-US" sz="1100" b="1" u="sng" dirty="0"/>
              <a:t> </a:t>
            </a:r>
            <a:r>
              <a:rPr lang="en-US" sz="1100" b="1" u="sng" dirty="0" err="1"/>
              <a:t>sarana</a:t>
            </a:r>
            <a:r>
              <a:rPr lang="en-US" sz="1100" b="1" u="sng" dirty="0"/>
              <a:t> digital </a:t>
            </a:r>
            <a:r>
              <a:rPr lang="en-US" sz="1100" dirty="0"/>
              <a:t>yang </a:t>
            </a:r>
            <a:r>
              <a:rPr lang="en-US" sz="1100" dirty="0" err="1"/>
              <a:t>mendukung</a:t>
            </a:r>
            <a:r>
              <a:rPr lang="en-US" sz="1100" dirty="0"/>
              <a:t> </a:t>
            </a:r>
            <a:r>
              <a:rPr lang="en-US" sz="1100" dirty="0" err="1"/>
              <a:t>penerapan</a:t>
            </a:r>
            <a:r>
              <a:rPr lang="en-US" sz="1100" dirty="0"/>
              <a:t> smart </a:t>
            </a:r>
            <a:r>
              <a:rPr lang="en-US" sz="1100" dirty="0" err="1"/>
              <a:t>inrrastructure</a:t>
            </a:r>
            <a:r>
              <a:rPr lang="en-US" sz="1100" dirty="0"/>
              <a:t> di Kota Bandar Lampung.</a:t>
            </a:r>
          </a:p>
          <a:p>
            <a:pPr marL="139700" indent="0">
              <a:buNone/>
            </a:pPr>
            <a:endParaRPr lang="en-US" sz="1100" dirty="0"/>
          </a:p>
          <a:p>
            <a:pPr marL="139700" indent="0">
              <a:buNone/>
            </a:pPr>
            <a:r>
              <a:rPr lang="en-US" sz="1100" dirty="0" err="1"/>
              <a:t>Beberapa</a:t>
            </a:r>
            <a:r>
              <a:rPr lang="en-US" sz="1100" dirty="0"/>
              <a:t> </a:t>
            </a:r>
            <a:r>
              <a:rPr lang="en-US" sz="1100" dirty="0" err="1"/>
              <a:t>kendala</a:t>
            </a:r>
            <a:r>
              <a:rPr lang="en-US" sz="1100" dirty="0"/>
              <a:t> </a:t>
            </a:r>
            <a:r>
              <a:rPr lang="en-US" sz="1100" dirty="0" err="1"/>
              <a:t>seperti</a:t>
            </a:r>
            <a:r>
              <a:rPr lang="en-US" sz="1100" dirty="0"/>
              <a:t> SDM dan </a:t>
            </a:r>
            <a:r>
              <a:rPr lang="en-US" sz="1100" dirty="0" err="1"/>
              <a:t>pendanaan</a:t>
            </a:r>
            <a:r>
              <a:rPr lang="en-US" sz="1100" dirty="0"/>
              <a:t> </a:t>
            </a:r>
            <a:r>
              <a:rPr lang="en-US" sz="1100" dirty="0" err="1"/>
              <a:t>menjadi</a:t>
            </a:r>
            <a:r>
              <a:rPr lang="en-US" sz="1100" dirty="0"/>
              <a:t> </a:t>
            </a:r>
            <a:r>
              <a:rPr lang="en-US" sz="1100" dirty="0" err="1"/>
              <a:t>faktor</a:t>
            </a:r>
            <a:r>
              <a:rPr lang="en-US" sz="1100" dirty="0"/>
              <a:t> yang </a:t>
            </a:r>
            <a:r>
              <a:rPr lang="en-US" sz="1100" dirty="0" err="1"/>
              <a:t>menghambat</a:t>
            </a:r>
            <a:r>
              <a:rPr lang="en-US" sz="1100" dirty="0"/>
              <a:t> </a:t>
            </a:r>
            <a:r>
              <a:rPr lang="en-US" sz="1100" dirty="0" err="1"/>
              <a:t>penerapan</a:t>
            </a:r>
            <a:r>
              <a:rPr lang="en-US" sz="1100" dirty="0"/>
              <a:t> smart infrastructure pada </a:t>
            </a:r>
            <a:r>
              <a:rPr lang="en-US" sz="1100" dirty="0" err="1"/>
              <a:t>aspek</a:t>
            </a:r>
            <a:r>
              <a:rPr lang="en-US" sz="1100" dirty="0"/>
              <a:t> </a:t>
            </a:r>
            <a:r>
              <a:rPr lang="en-US" sz="1100" dirty="0" err="1"/>
              <a:t>sarana</a:t>
            </a:r>
            <a:r>
              <a:rPr lang="en-US" sz="1100" dirty="0"/>
              <a:t> </a:t>
            </a:r>
            <a:r>
              <a:rPr lang="en-US" sz="1100" dirty="0" err="1"/>
              <a:t>perkotaan</a:t>
            </a:r>
            <a:r>
              <a:rPr lang="en-US" sz="1100" dirty="0"/>
              <a:t> di Kota Bandar Lampung.</a:t>
            </a:r>
          </a:p>
        </p:txBody>
      </p:sp>
      <p:sp>
        <p:nvSpPr>
          <p:cNvPr id="1461" name="Google Shape;1461;p46"/>
          <p:cNvSpPr txBox="1"/>
          <p:nvPr/>
        </p:nvSpPr>
        <p:spPr>
          <a:xfrm>
            <a:off x="3777211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6" name="Google Shape;1476;p46"/>
          <p:cNvSpPr txBox="1"/>
          <p:nvPr/>
        </p:nvSpPr>
        <p:spPr>
          <a:xfrm>
            <a:off x="4555479" y="4498986"/>
            <a:ext cx="1159821" cy="52080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lang="en-US"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78" name="Google Shape;1478;p46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46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209;p42">
            <a:extLst>
              <a:ext uri="{FF2B5EF4-FFF2-40B4-BE49-F238E27FC236}">
                <a16:creationId xmlns:a16="http://schemas.microsoft.com/office/drawing/2014/main" id="{9B55FDA0-FEA9-44BD-9640-1F5FBC2BB401}"/>
              </a:ext>
            </a:extLst>
          </p:cNvPr>
          <p:cNvSpPr txBox="1">
            <a:spLocks/>
          </p:cNvSpPr>
          <p:nvPr/>
        </p:nvSpPr>
        <p:spPr>
          <a:xfrm>
            <a:off x="1139483" y="445025"/>
            <a:ext cx="621861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en-US" sz="2400" dirty="0" err="1"/>
              <a:t>Temuan</a:t>
            </a:r>
            <a:r>
              <a:rPr lang="en-US" sz="2400" dirty="0"/>
              <a:t> </a:t>
            </a:r>
            <a:r>
              <a:rPr lang="en-US" sz="2400" dirty="0" err="1"/>
              <a:t>Studi</a:t>
            </a:r>
            <a:endParaRPr lang="en-US" sz="2400" dirty="0"/>
          </a:p>
        </p:txBody>
      </p:sp>
      <p:sp>
        <p:nvSpPr>
          <p:cNvPr id="60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DAE0B40F-F01A-45BF-AFAE-B10D1C6F3929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lang="en-US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26D4810-1C76-4174-B928-B7ABE9851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62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398691A2-03D1-4D02-900B-1D38393961D9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A432F4D-E5D2-41DE-A41B-D2E3A51C69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64" name="Google Shape;768;p34">
            <a:hlinkClick r:id="rId8" action="ppaction://hlinksldjump"/>
            <a:extLst>
              <a:ext uri="{FF2B5EF4-FFF2-40B4-BE49-F238E27FC236}">
                <a16:creationId xmlns:a16="http://schemas.microsoft.com/office/drawing/2014/main" id="{57AD4EDF-471D-4C70-9CDF-D8EF05736072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4C5D126B-C330-4A65-B824-E092E7437737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7" name="Google Shape;1477;p46"/>
          <p:cNvSpPr/>
          <p:nvPr/>
        </p:nvSpPr>
        <p:spPr>
          <a:xfrm>
            <a:off x="5715563" y="4994692"/>
            <a:ext cx="1159821" cy="485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8109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7" name="Google Shape;577;p34"/>
          <p:cNvGrpSpPr/>
          <p:nvPr/>
        </p:nvGrpSpPr>
        <p:grpSpPr>
          <a:xfrm>
            <a:off x="101721" y="4505825"/>
            <a:ext cx="8940558" cy="84600"/>
            <a:chOff x="155346" y="4358775"/>
            <a:chExt cx="8934304" cy="84600"/>
          </a:xfrm>
        </p:grpSpPr>
        <p:cxnSp>
          <p:nvCxnSpPr>
            <p:cNvPr id="578" name="Google Shape;578;p34"/>
            <p:cNvCxnSpPr/>
            <p:nvPr/>
          </p:nvCxnSpPr>
          <p:spPr>
            <a:xfrm rot="10800000">
              <a:off x="155350" y="4358775"/>
              <a:ext cx="89343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00025" dist="57150" dir="15840000" algn="bl" rotWithShape="0">
                <a:srgbClr val="7966E4"/>
              </a:outerShdw>
            </a:effectLst>
          </p:spPr>
        </p:cxnSp>
        <p:sp>
          <p:nvSpPr>
            <p:cNvPr id="579" name="Google Shape;579;p34"/>
            <p:cNvSpPr/>
            <p:nvPr/>
          </p:nvSpPr>
          <p:spPr>
            <a:xfrm>
              <a:off x="155346" y="4358775"/>
              <a:ext cx="8934300" cy="8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34"/>
          <p:cNvGrpSpPr/>
          <p:nvPr/>
        </p:nvGrpSpPr>
        <p:grpSpPr>
          <a:xfrm rot="10800000" flipH="1">
            <a:off x="3875075" y="1113199"/>
            <a:ext cx="2146913" cy="2771751"/>
            <a:chOff x="3875075" y="710349"/>
            <a:chExt cx="2146913" cy="2771751"/>
          </a:xfrm>
        </p:grpSpPr>
        <p:sp>
          <p:nvSpPr>
            <p:cNvPr id="581" name="Google Shape;581;p34"/>
            <p:cNvSpPr/>
            <p:nvPr/>
          </p:nvSpPr>
          <p:spPr>
            <a:xfrm>
              <a:off x="4408975" y="710349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4"/>
            <p:cNvSpPr/>
            <p:nvPr/>
          </p:nvSpPr>
          <p:spPr>
            <a:xfrm>
              <a:off x="3875075" y="2961300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4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" name="Google Shape;592;p34"/>
          <p:cNvSpPr txBox="1">
            <a:spLocks noGrp="1"/>
          </p:cNvSpPr>
          <p:nvPr>
            <p:ph type="subTitle" idx="1"/>
          </p:nvPr>
        </p:nvSpPr>
        <p:spPr>
          <a:xfrm>
            <a:off x="726375" y="985926"/>
            <a:ext cx="7683042" cy="3500076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just"/>
            <a:r>
              <a:rPr lang="en-US" dirty="0" err="1"/>
              <a:t>Banyakanya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penerapan</a:t>
            </a:r>
            <a:r>
              <a:rPr lang="en-US" dirty="0"/>
              <a:t> </a:t>
            </a:r>
            <a:r>
              <a:rPr lang="en-US" i="1" dirty="0"/>
              <a:t>smart infrastructure</a:t>
            </a:r>
            <a:r>
              <a:rPr lang="en-US" dirty="0"/>
              <a:t> yang </a:t>
            </a:r>
            <a:r>
              <a:rPr lang="en-US" dirty="0" err="1"/>
              <a:t>berbeda-beda</a:t>
            </a:r>
            <a:r>
              <a:rPr lang="en-US" dirty="0"/>
              <a:t> di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kota</a:t>
            </a:r>
            <a:r>
              <a:rPr lang="en-US" dirty="0"/>
              <a:t> </a:t>
            </a:r>
            <a:r>
              <a:rPr lang="en-US" dirty="0" err="1"/>
              <a:t>menjadikan</a:t>
            </a:r>
            <a:r>
              <a:rPr lang="en-US" dirty="0"/>
              <a:t> </a:t>
            </a:r>
            <a:r>
              <a:rPr lang="en-US" dirty="0" err="1"/>
              <a:t>penerapan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i="1" dirty="0"/>
              <a:t>smart infrastructure</a:t>
            </a:r>
            <a:r>
              <a:rPr lang="en-US" dirty="0"/>
              <a:t> di </a:t>
            </a:r>
            <a:r>
              <a:rPr lang="en-US" dirty="0" err="1"/>
              <a:t>kota</a:t>
            </a:r>
            <a:r>
              <a:rPr lang="en-US" dirty="0"/>
              <a:t> </a:t>
            </a:r>
            <a:r>
              <a:rPr lang="en-US" dirty="0" err="1"/>
              <a:t>bandar</a:t>
            </a:r>
            <a:r>
              <a:rPr lang="en-US" dirty="0"/>
              <a:t> </a:t>
            </a:r>
            <a:r>
              <a:rPr lang="en-US" dirty="0" err="1"/>
              <a:t>lampung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pemasalahan</a:t>
            </a:r>
            <a:r>
              <a:rPr lang="en-US" dirty="0"/>
              <a:t> </a:t>
            </a:r>
            <a:r>
              <a:rPr lang="en-US" dirty="0" err="1"/>
              <a:t>sendiri</a:t>
            </a:r>
            <a:r>
              <a:rPr lang="en-US" dirty="0"/>
              <a:t> </a:t>
            </a:r>
            <a:r>
              <a:rPr lang="en-US" dirty="0" err="1"/>
              <a:t>terkait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ragam</a:t>
            </a:r>
            <a:r>
              <a:rPr lang="en-US" dirty="0"/>
              <a:t> </a:t>
            </a:r>
            <a:r>
              <a:rPr lang="en-US" dirty="0" err="1"/>
              <a:t>kebudayaan</a:t>
            </a:r>
            <a:r>
              <a:rPr lang="en-US" dirty="0"/>
              <a:t> dan </a:t>
            </a:r>
            <a:r>
              <a:rPr lang="en-US" dirty="0" err="1"/>
              <a:t>perbedaan</a:t>
            </a:r>
            <a:r>
              <a:rPr lang="en-US" dirty="0"/>
              <a:t> wilayah </a:t>
            </a:r>
            <a:r>
              <a:rPr lang="en-US" dirty="0" err="1"/>
              <a:t>administrasi</a:t>
            </a:r>
            <a:r>
              <a:rPr lang="en-US" dirty="0"/>
              <a:t> di Kota Bandar Lampung.</a:t>
            </a:r>
          </a:p>
          <a:p>
            <a:pPr marL="0" lvl="0" indent="0" algn="just"/>
            <a:endParaRPr lang="en-US" dirty="0"/>
          </a:p>
          <a:p>
            <a:pPr marL="0" lvl="0" indent="0" algn="just"/>
            <a:endParaRPr lang="en-US" dirty="0"/>
          </a:p>
          <a:p>
            <a:pPr marL="0" lvl="0" indent="0" algn="just"/>
            <a:endParaRPr lang="en-US" dirty="0"/>
          </a:p>
          <a:p>
            <a:pPr marL="0" lvl="0" indent="0" algn="just"/>
            <a:r>
              <a:rPr lang="en-US" dirty="0" err="1"/>
              <a:t>Pertanyaan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:</a:t>
            </a:r>
          </a:p>
          <a:p>
            <a:pPr marL="0" lvl="0" indent="0" algn="just"/>
            <a:r>
              <a:rPr lang="en-US" b="1" dirty="0"/>
              <a:t>“</a:t>
            </a:r>
            <a:r>
              <a:rPr lang="en-US" b="1" dirty="0" err="1"/>
              <a:t>Bagaimana</a:t>
            </a:r>
            <a:r>
              <a:rPr lang="en-US" b="1" dirty="0"/>
              <a:t> </a:t>
            </a:r>
            <a:r>
              <a:rPr lang="en-US" b="1" dirty="0" err="1"/>
              <a:t>penerapan</a:t>
            </a:r>
            <a:r>
              <a:rPr lang="en-US" b="1" dirty="0"/>
              <a:t> </a:t>
            </a:r>
            <a:r>
              <a:rPr lang="en-US" b="1" dirty="0" err="1"/>
              <a:t>konsep</a:t>
            </a:r>
            <a:r>
              <a:rPr lang="en-US" b="1" dirty="0"/>
              <a:t> </a:t>
            </a:r>
            <a:r>
              <a:rPr lang="en-US" b="1" i="1" dirty="0"/>
              <a:t>smart infrastructure</a:t>
            </a:r>
            <a:r>
              <a:rPr lang="en-US" b="1" dirty="0"/>
              <a:t> pada </a:t>
            </a:r>
            <a:r>
              <a:rPr lang="en-US" b="1" dirty="0" err="1"/>
              <a:t>aspek</a:t>
            </a:r>
            <a:r>
              <a:rPr lang="en-US" b="1" dirty="0"/>
              <a:t> </a:t>
            </a:r>
            <a:r>
              <a:rPr lang="en-US" b="1" dirty="0" err="1"/>
              <a:t>sarana</a:t>
            </a:r>
            <a:r>
              <a:rPr lang="en-US" b="1" dirty="0"/>
              <a:t> </a:t>
            </a:r>
            <a:r>
              <a:rPr lang="en-US" b="1" dirty="0" err="1"/>
              <a:t>perkotaan</a:t>
            </a:r>
            <a:r>
              <a:rPr lang="en-US" b="1" dirty="0"/>
              <a:t> di Kota Bandar Lampung?”</a:t>
            </a:r>
            <a:endParaRPr lang="id-ID" dirty="0"/>
          </a:p>
        </p:txBody>
      </p:sp>
      <p:sp>
        <p:nvSpPr>
          <p:cNvPr id="768" name="Google Shape;768;p34">
            <a:hlinkClick r:id="rId3" action="ppaction://hlinksldjump"/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9" name="Google Shape;769;p34">
            <a:hlinkClick r:id="rId4" action="ppaction://hlinksldjump"/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0" name="Google Shape;770;p34">
            <a:hlinkClick r:id="rId5" action="ppaction://hlinksldjump"/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1" name="Google Shape;771;p34">
            <a:hlinkClick r:id="" action="ppaction://noaction"/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4" name="Google Shape;774;p34"/>
          <p:cNvSpPr txBox="1"/>
          <p:nvPr/>
        </p:nvSpPr>
        <p:spPr>
          <a:xfrm>
            <a:off x="1074111" y="4498986"/>
            <a:ext cx="1159820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3" name="Google Shape;783;p34"/>
          <p:cNvSpPr/>
          <p:nvPr/>
        </p:nvSpPr>
        <p:spPr>
          <a:xfrm>
            <a:off x="1074111" y="4955009"/>
            <a:ext cx="1159820" cy="84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4" name="Google Shape;784;p34">
            <a:hlinkClick r:id="rId6" action="ppaction://hlinksldjump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34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4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818;p35">
            <a:extLst>
              <a:ext uri="{FF2B5EF4-FFF2-40B4-BE49-F238E27FC236}">
                <a16:creationId xmlns:a16="http://schemas.microsoft.com/office/drawing/2014/main" id="{1682206F-0BBA-4742-B78E-AD34A90FA29D}"/>
              </a:ext>
            </a:extLst>
          </p:cNvPr>
          <p:cNvSpPr txBox="1">
            <a:spLocks/>
          </p:cNvSpPr>
          <p:nvPr/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en-US" sz="2000" dirty="0" err="1"/>
              <a:t>Rumusan</a:t>
            </a:r>
            <a:r>
              <a:rPr lang="en-US" sz="2000" dirty="0"/>
              <a:t> </a:t>
            </a:r>
            <a:r>
              <a:rPr lang="en-US" sz="2000" dirty="0" err="1"/>
              <a:t>Masalah</a:t>
            </a:r>
            <a:r>
              <a:rPr lang="en-US" sz="2000" dirty="0"/>
              <a:t> dan </a:t>
            </a:r>
            <a:r>
              <a:rPr lang="en-US" sz="2000" dirty="0" err="1"/>
              <a:t>Pertanyaan</a:t>
            </a:r>
            <a:r>
              <a:rPr lang="en-US" sz="2000" dirty="0"/>
              <a:t> </a:t>
            </a:r>
            <a:r>
              <a:rPr lang="en-US" sz="2000" dirty="0" err="1"/>
              <a:t>Penelitian</a:t>
            </a:r>
            <a:endParaRPr lang="en-US" sz="2000" dirty="0"/>
          </a:p>
        </p:txBody>
      </p:sp>
      <p:pic>
        <p:nvPicPr>
          <p:cNvPr id="216" name="Picture 215">
            <a:extLst>
              <a:ext uri="{FF2B5EF4-FFF2-40B4-BE49-F238E27FC236}">
                <a16:creationId xmlns:a16="http://schemas.microsoft.com/office/drawing/2014/main" id="{AA752544-8F95-4F84-BDB9-B6DAFA537D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317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0" name="Google Shape;1440;p46"/>
          <p:cNvGrpSpPr/>
          <p:nvPr/>
        </p:nvGrpSpPr>
        <p:grpSpPr>
          <a:xfrm>
            <a:off x="3281538" y="470975"/>
            <a:ext cx="4587960" cy="3712375"/>
            <a:chOff x="3281538" y="470975"/>
            <a:chExt cx="4587960" cy="3712375"/>
          </a:xfrm>
        </p:grpSpPr>
        <p:sp>
          <p:nvSpPr>
            <p:cNvPr id="1441" name="Google Shape;1441;p46"/>
            <p:cNvSpPr/>
            <p:nvPr/>
          </p:nvSpPr>
          <p:spPr>
            <a:xfrm>
              <a:off x="6871698" y="3185550"/>
              <a:ext cx="997800" cy="997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3281538" y="470975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46"/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46"/>
          <p:cNvSpPr txBox="1">
            <a:spLocks noGrp="1"/>
          </p:cNvSpPr>
          <p:nvPr>
            <p:ph type="body" idx="1"/>
          </p:nvPr>
        </p:nvSpPr>
        <p:spPr>
          <a:xfrm flipH="1">
            <a:off x="931888" y="894133"/>
            <a:ext cx="7477552" cy="3578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just">
              <a:buClr>
                <a:schemeClr val="dk1"/>
              </a:buClr>
              <a:buSzPts val="1100"/>
              <a:buNone/>
            </a:pPr>
            <a:r>
              <a:rPr lang="en-US" dirty="0"/>
              <a:t>Kesimpulan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yang </a:t>
            </a:r>
            <a:r>
              <a:rPr lang="en-US" dirty="0" err="1"/>
              <a:t>berguna</a:t>
            </a:r>
            <a:r>
              <a:rPr lang="en-US" dirty="0"/>
              <a:t> </a:t>
            </a:r>
            <a:r>
              <a:rPr lang="en-US" dirty="0" err="1"/>
              <a:t>menjawab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. </a:t>
            </a:r>
            <a:r>
              <a:rPr lang="id-ID" dirty="0"/>
              <a:t>Berdasarkan hasil kajian dari berbagai literatur dan berdaarkan hasil temuan studi, dapat disimpulkan bahwa Kota Bandar Lampung memang telah </a:t>
            </a:r>
            <a:r>
              <a:rPr lang="id-ID" b="1" dirty="0"/>
              <a:t>memiliki potensi </a:t>
            </a:r>
            <a:r>
              <a:rPr lang="id-ID" dirty="0"/>
              <a:t>yang nyata dalam upaya </a:t>
            </a:r>
            <a:r>
              <a:rPr lang="id-ID" b="1" dirty="0"/>
              <a:t>mewujudkan konsep </a:t>
            </a:r>
            <a:r>
              <a:rPr lang="id-ID" b="1" i="1" dirty="0"/>
              <a:t>smart infrastructure </a:t>
            </a:r>
            <a:r>
              <a:rPr lang="id-ID" dirty="0"/>
              <a:t>pada bidang sarana perkotaan yang ada. Hal ini terlihat dari kedudukan </a:t>
            </a:r>
            <a:r>
              <a:rPr lang="id-ID" b="1" dirty="0"/>
              <a:t>Kota Bandar Lampung yang berada </a:t>
            </a:r>
            <a:r>
              <a:rPr lang="id-ID" dirty="0"/>
              <a:t>pada </a:t>
            </a:r>
            <a:r>
              <a:rPr lang="id-ID" b="1" dirty="0"/>
              <a:t>tahap transisi </a:t>
            </a:r>
            <a:r>
              <a:rPr lang="id-ID" dirty="0"/>
              <a:t>antara </a:t>
            </a:r>
            <a:r>
              <a:rPr lang="id-ID" b="1" dirty="0"/>
              <a:t>tahap konvensional </a:t>
            </a:r>
            <a:r>
              <a:rPr lang="id-ID" dirty="0"/>
              <a:t>dan </a:t>
            </a:r>
            <a:r>
              <a:rPr lang="id-ID" b="1" dirty="0"/>
              <a:t>semi intelligent</a:t>
            </a:r>
            <a:r>
              <a:rPr lang="id-ID" dirty="0"/>
              <a:t>. Berdasarkan hal tersebut, maka dapat dikatakan bahwa Kota Bandar Lampung sedang berada di </a:t>
            </a:r>
            <a:r>
              <a:rPr lang="id-ID" b="1" dirty="0"/>
              <a:t>tahap transisi awal </a:t>
            </a:r>
            <a:r>
              <a:rPr lang="id-ID" dirty="0"/>
              <a:t>menuju terciptanya konsep </a:t>
            </a:r>
            <a:r>
              <a:rPr lang="id-ID" i="1" dirty="0"/>
              <a:t>smart infrastructure </a:t>
            </a:r>
            <a:r>
              <a:rPr lang="id-ID" dirty="0"/>
              <a:t>pada </a:t>
            </a:r>
            <a:r>
              <a:rPr lang="id-ID"/>
              <a:t>aspek sarana </a:t>
            </a:r>
            <a:r>
              <a:rPr lang="id-ID" dirty="0"/>
              <a:t>perkotaan. </a:t>
            </a:r>
            <a:endParaRPr lang="en-US" dirty="0"/>
          </a:p>
        </p:txBody>
      </p:sp>
      <p:sp>
        <p:nvSpPr>
          <p:cNvPr id="1461" name="Google Shape;1461;p46"/>
          <p:cNvSpPr txBox="1"/>
          <p:nvPr/>
        </p:nvSpPr>
        <p:spPr>
          <a:xfrm>
            <a:off x="3777211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6" name="Google Shape;1476;p46"/>
          <p:cNvSpPr txBox="1"/>
          <p:nvPr/>
        </p:nvSpPr>
        <p:spPr>
          <a:xfrm>
            <a:off x="4555479" y="4498986"/>
            <a:ext cx="1159821" cy="52080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lang="en-US"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78" name="Google Shape;1478;p46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46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209;p42">
            <a:extLst>
              <a:ext uri="{FF2B5EF4-FFF2-40B4-BE49-F238E27FC236}">
                <a16:creationId xmlns:a16="http://schemas.microsoft.com/office/drawing/2014/main" id="{9B55FDA0-FEA9-44BD-9640-1F5FBC2BB401}"/>
              </a:ext>
            </a:extLst>
          </p:cNvPr>
          <p:cNvSpPr txBox="1">
            <a:spLocks/>
          </p:cNvSpPr>
          <p:nvPr/>
        </p:nvSpPr>
        <p:spPr>
          <a:xfrm>
            <a:off x="1139483" y="445025"/>
            <a:ext cx="621861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en-US" sz="2400" dirty="0"/>
              <a:t>Kesimpulan</a:t>
            </a:r>
          </a:p>
        </p:txBody>
      </p:sp>
      <p:sp>
        <p:nvSpPr>
          <p:cNvPr id="60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DAE0B40F-F01A-45BF-AFAE-B10D1C6F3929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lang="en-US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26D4810-1C76-4174-B928-B7ABE9851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62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398691A2-03D1-4D02-900B-1D38393961D9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A432F4D-E5D2-41DE-A41B-D2E3A51C69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64" name="Google Shape;768;p34">
            <a:hlinkClick r:id="rId8" action="ppaction://hlinksldjump"/>
            <a:extLst>
              <a:ext uri="{FF2B5EF4-FFF2-40B4-BE49-F238E27FC236}">
                <a16:creationId xmlns:a16="http://schemas.microsoft.com/office/drawing/2014/main" id="{57AD4EDF-471D-4C70-9CDF-D8EF05736072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4C5D126B-C330-4A65-B824-E092E7437737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7" name="Google Shape;1477;p46"/>
          <p:cNvSpPr/>
          <p:nvPr/>
        </p:nvSpPr>
        <p:spPr>
          <a:xfrm>
            <a:off x="5715563" y="4994692"/>
            <a:ext cx="1159821" cy="485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25884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0" name="Google Shape;1440;p46"/>
          <p:cNvGrpSpPr/>
          <p:nvPr/>
        </p:nvGrpSpPr>
        <p:grpSpPr>
          <a:xfrm>
            <a:off x="3281538" y="470975"/>
            <a:ext cx="4587960" cy="3712375"/>
            <a:chOff x="3281538" y="470975"/>
            <a:chExt cx="4587960" cy="3712375"/>
          </a:xfrm>
        </p:grpSpPr>
        <p:sp>
          <p:nvSpPr>
            <p:cNvPr id="1441" name="Google Shape;1441;p46"/>
            <p:cNvSpPr/>
            <p:nvPr/>
          </p:nvSpPr>
          <p:spPr>
            <a:xfrm>
              <a:off x="6871698" y="3185550"/>
              <a:ext cx="997800" cy="997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3281538" y="470975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46"/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46"/>
          <p:cNvSpPr txBox="1">
            <a:spLocks noGrp="1"/>
          </p:cNvSpPr>
          <p:nvPr>
            <p:ph type="body" idx="1"/>
          </p:nvPr>
        </p:nvSpPr>
        <p:spPr>
          <a:xfrm flipH="1">
            <a:off x="931888" y="1043675"/>
            <a:ext cx="7477552" cy="34285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Clr>
                <a:schemeClr val="dk1"/>
              </a:buClr>
              <a:buSzPts val="1100"/>
              <a:buAutoNum type="arabicPeriod"/>
            </a:pPr>
            <a:r>
              <a:rPr lang="en-US" sz="1400" dirty="0"/>
              <a:t>Pada </a:t>
            </a:r>
            <a:r>
              <a:rPr lang="en-US" sz="1400" dirty="0" err="1"/>
              <a:t>aspek</a:t>
            </a:r>
            <a:r>
              <a:rPr lang="en-US" sz="1400" dirty="0"/>
              <a:t> </a:t>
            </a:r>
            <a:r>
              <a:rPr lang="en-US" sz="1400" dirty="0" err="1"/>
              <a:t>sarana</a:t>
            </a:r>
            <a:r>
              <a:rPr lang="en-US" sz="1400" dirty="0"/>
              <a:t> </a:t>
            </a:r>
            <a:r>
              <a:rPr lang="en-US" sz="1400" dirty="0" err="1"/>
              <a:t>pemerintahan</a:t>
            </a:r>
            <a:r>
              <a:rPr lang="en-US" sz="1400" dirty="0"/>
              <a:t> </a:t>
            </a:r>
            <a:r>
              <a:rPr lang="en-US" sz="1400" dirty="0" err="1"/>
              <a:t>yaitu</a:t>
            </a:r>
            <a:r>
              <a:rPr lang="en-US" sz="1400" dirty="0"/>
              <a:t> </a:t>
            </a:r>
            <a:r>
              <a:rPr lang="en-US" sz="1400" dirty="0" err="1"/>
              <a:t>membuat</a:t>
            </a:r>
            <a:r>
              <a:rPr lang="en-US" sz="1400" dirty="0"/>
              <a:t> </a:t>
            </a:r>
            <a:r>
              <a:rPr lang="en-US" sz="1400" b="1" dirty="0"/>
              <a:t>program yang </a:t>
            </a:r>
            <a:r>
              <a:rPr lang="en-US" sz="1400" b="1" dirty="0" err="1"/>
              <a:t>mengintegrasikan</a:t>
            </a:r>
            <a:r>
              <a:rPr lang="en-US" sz="1400" b="1" dirty="0"/>
              <a:t> </a:t>
            </a:r>
            <a:r>
              <a:rPr lang="en-US" sz="1400" b="1" dirty="0" err="1"/>
              <a:t>seluruh</a:t>
            </a:r>
            <a:r>
              <a:rPr lang="en-US" sz="1400" b="1" dirty="0"/>
              <a:t> </a:t>
            </a:r>
            <a:r>
              <a:rPr lang="en-US" sz="1400" b="1" dirty="0" err="1"/>
              <a:t>instansi</a:t>
            </a:r>
            <a:r>
              <a:rPr lang="en-US" sz="1400" b="1" dirty="0"/>
              <a:t> </a:t>
            </a:r>
            <a:r>
              <a:rPr lang="en-US" sz="1400" b="1" dirty="0" err="1"/>
              <a:t>kedalam</a:t>
            </a:r>
            <a:r>
              <a:rPr lang="en-US" sz="1400" b="1" dirty="0"/>
              <a:t> </a:t>
            </a:r>
            <a:r>
              <a:rPr lang="en-US" sz="1400" b="1" dirty="0" err="1"/>
              <a:t>satu</a:t>
            </a:r>
            <a:r>
              <a:rPr lang="en-US" sz="1400" b="1" dirty="0"/>
              <a:t> </a:t>
            </a:r>
            <a:r>
              <a:rPr lang="en-US" sz="1400" b="1" dirty="0" err="1"/>
              <a:t>aplikasi</a:t>
            </a:r>
            <a:r>
              <a:rPr lang="en-US" sz="1400" dirty="0"/>
              <a:t> </a:t>
            </a:r>
            <a:r>
              <a:rPr lang="en-US" sz="1400" dirty="0" err="1"/>
              <a:t>terkait</a:t>
            </a:r>
            <a:r>
              <a:rPr lang="en-US" sz="1400" dirty="0"/>
              <a:t> </a:t>
            </a:r>
            <a:r>
              <a:rPr lang="en-US" sz="1400" dirty="0" err="1"/>
              <a:t>pelayanan</a:t>
            </a:r>
            <a:r>
              <a:rPr lang="en-US" sz="1400" dirty="0"/>
              <a:t> </a:t>
            </a:r>
            <a:r>
              <a:rPr lang="en-US" sz="1400" dirty="0" err="1"/>
              <a:t>umum</a:t>
            </a:r>
            <a:r>
              <a:rPr lang="en-US" sz="1400" dirty="0"/>
              <a:t> </a:t>
            </a:r>
            <a:r>
              <a:rPr lang="en-US" sz="1400" dirty="0" err="1"/>
              <a:t>kepada</a:t>
            </a:r>
            <a:r>
              <a:rPr lang="en-US" sz="1400" dirty="0"/>
              <a:t> </a:t>
            </a:r>
            <a:r>
              <a:rPr lang="en-US" sz="1400" dirty="0" err="1"/>
              <a:t>masyarakat</a:t>
            </a:r>
            <a:r>
              <a:rPr lang="en-US" sz="1400" dirty="0"/>
              <a:t> di Kota Bandar Lampung.</a:t>
            </a:r>
          </a:p>
          <a:p>
            <a:pPr marL="342900" indent="-342900" algn="just">
              <a:buClr>
                <a:schemeClr val="dk1"/>
              </a:buClr>
              <a:buSzPts val="1100"/>
              <a:buAutoNum type="arabicPeriod"/>
            </a:pPr>
            <a:r>
              <a:rPr lang="en-US" sz="1400" dirty="0"/>
              <a:t>Pada </a:t>
            </a:r>
            <a:r>
              <a:rPr lang="en-US" sz="1400" dirty="0" err="1"/>
              <a:t>aspek</a:t>
            </a:r>
            <a:r>
              <a:rPr lang="en-US" sz="1400" dirty="0"/>
              <a:t> </a:t>
            </a:r>
            <a:r>
              <a:rPr lang="en-US" sz="1400" dirty="0" err="1"/>
              <a:t>sarana</a:t>
            </a:r>
            <a:r>
              <a:rPr lang="en-US" sz="1400" dirty="0"/>
              <a:t> Pendidikan </a:t>
            </a:r>
            <a:r>
              <a:rPr lang="en-US" sz="1400" dirty="0" err="1"/>
              <a:t>yaitu</a:t>
            </a:r>
            <a:r>
              <a:rPr lang="en-US" sz="1400" dirty="0"/>
              <a:t> </a:t>
            </a:r>
            <a:r>
              <a:rPr lang="en-US" sz="1400" b="1" dirty="0" err="1"/>
              <a:t>membuat</a:t>
            </a:r>
            <a:r>
              <a:rPr lang="en-US" sz="1400" b="1" dirty="0"/>
              <a:t> </a:t>
            </a:r>
            <a:r>
              <a:rPr lang="en-US" sz="1400" b="1" dirty="0" err="1"/>
              <a:t>aplikasi</a:t>
            </a:r>
            <a:r>
              <a:rPr lang="en-US" sz="1400" b="1" dirty="0"/>
              <a:t> </a:t>
            </a:r>
            <a:r>
              <a:rPr lang="en-US" sz="1400" b="1" dirty="0" err="1"/>
              <a:t>sendiri</a:t>
            </a:r>
            <a:r>
              <a:rPr lang="en-US" sz="1400" b="1" dirty="0"/>
              <a:t> </a:t>
            </a:r>
            <a:r>
              <a:rPr lang="en-US" sz="1400" b="1" dirty="0" err="1"/>
              <a:t>untuk</a:t>
            </a:r>
            <a:r>
              <a:rPr lang="en-US" sz="1400" b="1" dirty="0"/>
              <a:t> </a:t>
            </a:r>
            <a:r>
              <a:rPr lang="en-US" sz="1400" b="1" dirty="0" err="1"/>
              <a:t>kegiatan</a:t>
            </a:r>
            <a:r>
              <a:rPr lang="en-US" sz="1400" b="1" dirty="0"/>
              <a:t> </a:t>
            </a:r>
            <a:r>
              <a:rPr lang="en-US" sz="1400" b="1" dirty="0" err="1"/>
              <a:t>pembalajaran</a:t>
            </a:r>
            <a:r>
              <a:rPr lang="en-US" sz="1400" dirty="0"/>
              <a:t>.</a:t>
            </a:r>
          </a:p>
          <a:p>
            <a:pPr marL="342900" indent="-342900" algn="just">
              <a:buClr>
                <a:schemeClr val="dk1"/>
              </a:buClr>
              <a:buSzPts val="1100"/>
              <a:buAutoNum type="arabicPeriod"/>
            </a:pPr>
            <a:r>
              <a:rPr lang="en-US" sz="1400" dirty="0"/>
              <a:t>Pada </a:t>
            </a:r>
            <a:r>
              <a:rPr lang="en-US" sz="1400" dirty="0" err="1"/>
              <a:t>aspek</a:t>
            </a:r>
            <a:r>
              <a:rPr lang="en-US" sz="1400" dirty="0"/>
              <a:t> </a:t>
            </a:r>
            <a:r>
              <a:rPr lang="en-US" sz="1400" dirty="0" err="1"/>
              <a:t>sarana</a:t>
            </a:r>
            <a:r>
              <a:rPr lang="en-US" sz="1400" dirty="0"/>
              <a:t> </a:t>
            </a:r>
            <a:r>
              <a:rPr lang="en-US" sz="1400" dirty="0" err="1"/>
              <a:t>kesehatan</a:t>
            </a:r>
            <a:r>
              <a:rPr lang="en-US" sz="1400" dirty="0"/>
              <a:t>, </a:t>
            </a:r>
            <a:r>
              <a:rPr lang="en-US" sz="1400" dirty="0" err="1"/>
              <a:t>membuat</a:t>
            </a:r>
            <a:r>
              <a:rPr lang="en-US" sz="1400" dirty="0"/>
              <a:t> </a:t>
            </a:r>
            <a:r>
              <a:rPr lang="en-US" sz="1400" b="1" dirty="0" err="1"/>
              <a:t>aplikasi</a:t>
            </a:r>
            <a:r>
              <a:rPr lang="en-US" sz="1400" b="1" dirty="0"/>
              <a:t> </a:t>
            </a:r>
            <a:r>
              <a:rPr lang="en-US" sz="1400" b="1" dirty="0" err="1"/>
              <a:t>pelayanan</a:t>
            </a:r>
            <a:r>
              <a:rPr lang="en-US" sz="1400" b="1" dirty="0"/>
              <a:t> </a:t>
            </a:r>
            <a:r>
              <a:rPr lang="en-US" sz="1400" b="1" dirty="0" err="1"/>
              <a:t>kesehatan</a:t>
            </a:r>
            <a:r>
              <a:rPr lang="en-US" sz="1400" b="1" dirty="0"/>
              <a:t> yang </a:t>
            </a:r>
            <a:r>
              <a:rPr lang="en-US" sz="1400" b="1" dirty="0" err="1"/>
              <a:t>terintegrasi</a:t>
            </a:r>
            <a:r>
              <a:rPr lang="en-US" sz="1400" b="1" dirty="0"/>
              <a:t> </a:t>
            </a:r>
            <a:r>
              <a:rPr lang="en-US" sz="1400" b="1" dirty="0" err="1"/>
              <a:t>dengan</a:t>
            </a:r>
            <a:r>
              <a:rPr lang="en-US" sz="1400" b="1" dirty="0"/>
              <a:t> </a:t>
            </a:r>
            <a:r>
              <a:rPr lang="en-US" sz="1400" b="1" dirty="0" err="1"/>
              <a:t>sistem</a:t>
            </a:r>
            <a:r>
              <a:rPr lang="en-US" sz="1400" b="1" dirty="0"/>
              <a:t> IoT </a:t>
            </a:r>
            <a:r>
              <a:rPr lang="en-US" sz="1400" dirty="0" err="1"/>
              <a:t>sehingga</a:t>
            </a:r>
            <a:r>
              <a:rPr lang="en-US" sz="1400" dirty="0"/>
              <a:t> </a:t>
            </a:r>
            <a:r>
              <a:rPr lang="en-US" sz="1400" dirty="0" err="1"/>
              <a:t>pelayanan</a:t>
            </a:r>
            <a:r>
              <a:rPr lang="en-US" sz="1400" dirty="0"/>
              <a:t> yang </a:t>
            </a:r>
            <a:r>
              <a:rPr lang="en-US" sz="1400" dirty="0" err="1"/>
              <a:t>diberikan</a:t>
            </a:r>
            <a:r>
              <a:rPr lang="en-US" sz="1400" dirty="0"/>
              <a:t> </a:t>
            </a:r>
            <a:r>
              <a:rPr lang="en-US" sz="1400" dirty="0" err="1"/>
              <a:t>dapat</a:t>
            </a:r>
            <a:r>
              <a:rPr lang="en-US" sz="1400" dirty="0"/>
              <a:t> full </a:t>
            </a:r>
            <a:r>
              <a:rPr lang="en-US" sz="1400" dirty="0" err="1"/>
              <a:t>dilakukan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</a:t>
            </a:r>
            <a:r>
              <a:rPr lang="en-US" sz="1400" dirty="0" err="1"/>
              <a:t>rumah</a:t>
            </a:r>
            <a:r>
              <a:rPr lang="en-US" sz="1400" dirty="0"/>
              <a:t> dan </a:t>
            </a:r>
            <a:r>
              <a:rPr lang="en-US" sz="1400" dirty="0" err="1"/>
              <a:t>tidak</a:t>
            </a:r>
            <a:r>
              <a:rPr lang="en-US" sz="1400" dirty="0"/>
              <a:t> </a:t>
            </a:r>
            <a:r>
              <a:rPr lang="en-US" sz="1400" dirty="0" err="1"/>
              <a:t>perlu</a:t>
            </a:r>
            <a:r>
              <a:rPr lang="en-US" sz="1400" dirty="0"/>
              <a:t> </a:t>
            </a:r>
            <a:r>
              <a:rPr lang="en-US" sz="1400" dirty="0" err="1"/>
              <a:t>mendatangi</a:t>
            </a:r>
            <a:r>
              <a:rPr lang="en-US" sz="1400" dirty="0"/>
              <a:t> </a:t>
            </a:r>
            <a:r>
              <a:rPr lang="en-US" sz="1400" dirty="0" err="1"/>
              <a:t>tempat</a:t>
            </a:r>
            <a:r>
              <a:rPr lang="en-US" sz="1400" dirty="0"/>
              <a:t> </a:t>
            </a:r>
            <a:r>
              <a:rPr lang="en-US" sz="1400" dirty="0" err="1"/>
              <a:t>kesehatan</a:t>
            </a:r>
            <a:r>
              <a:rPr lang="en-US" sz="1400" dirty="0"/>
              <a:t>.</a:t>
            </a:r>
          </a:p>
          <a:p>
            <a:pPr marL="342900" indent="-342900" algn="just">
              <a:buClr>
                <a:schemeClr val="dk1"/>
              </a:buClr>
              <a:buSzPts val="1100"/>
              <a:buAutoNum type="arabicPeriod"/>
            </a:pPr>
            <a:r>
              <a:rPr lang="en-US" sz="1400" dirty="0"/>
              <a:t>Pada </a:t>
            </a:r>
            <a:r>
              <a:rPr lang="en-US" sz="1400" dirty="0" err="1"/>
              <a:t>aspek</a:t>
            </a:r>
            <a:r>
              <a:rPr lang="en-US" sz="1400" dirty="0"/>
              <a:t> </a:t>
            </a:r>
            <a:r>
              <a:rPr lang="en-US" sz="1400" dirty="0" err="1"/>
              <a:t>sarana</a:t>
            </a:r>
            <a:r>
              <a:rPr lang="en-US" sz="1400" dirty="0"/>
              <a:t> </a:t>
            </a:r>
            <a:r>
              <a:rPr lang="en-US" sz="1400" dirty="0" err="1"/>
              <a:t>peribadatan</a:t>
            </a:r>
            <a:r>
              <a:rPr lang="en-US" sz="1400" dirty="0"/>
              <a:t>, </a:t>
            </a:r>
            <a:r>
              <a:rPr lang="en-US" sz="1400" dirty="0" err="1"/>
              <a:t>perlu</a:t>
            </a:r>
            <a:r>
              <a:rPr lang="en-US" sz="1400" dirty="0"/>
              <a:t> </a:t>
            </a:r>
            <a:r>
              <a:rPr lang="en-US" sz="1400" b="1" dirty="0" err="1"/>
              <a:t>menyediakan</a:t>
            </a:r>
            <a:r>
              <a:rPr lang="en-US" sz="1400" b="1" dirty="0"/>
              <a:t> </a:t>
            </a:r>
            <a:r>
              <a:rPr lang="en-US" sz="1400" b="1" dirty="0" err="1"/>
              <a:t>aplikasi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membantu</a:t>
            </a:r>
            <a:r>
              <a:rPr lang="en-US" sz="1400" dirty="0"/>
              <a:t> </a:t>
            </a:r>
            <a:r>
              <a:rPr lang="en-US" sz="1400" dirty="0" err="1"/>
              <a:t>kelancaran</a:t>
            </a:r>
            <a:r>
              <a:rPr lang="en-US" sz="1400" dirty="0"/>
              <a:t> </a:t>
            </a:r>
            <a:r>
              <a:rPr lang="en-US" sz="1400" dirty="0" err="1"/>
              <a:t>kegiatan</a:t>
            </a:r>
            <a:r>
              <a:rPr lang="en-US" sz="1400" dirty="0"/>
              <a:t> </a:t>
            </a:r>
            <a:r>
              <a:rPr lang="en-US" sz="1400" dirty="0" err="1"/>
              <a:t>beribadah</a:t>
            </a:r>
            <a:r>
              <a:rPr lang="en-US" sz="1400" dirty="0"/>
              <a:t> </a:t>
            </a:r>
            <a:r>
              <a:rPr lang="en-US" sz="1400" dirty="0" err="1"/>
              <a:t>masyarakat</a:t>
            </a:r>
            <a:r>
              <a:rPr lang="en-US" sz="1400" dirty="0"/>
              <a:t>.</a:t>
            </a:r>
          </a:p>
          <a:p>
            <a:pPr marL="342900" indent="-342900" algn="just">
              <a:buClr>
                <a:schemeClr val="dk1"/>
              </a:buClr>
              <a:buSzPts val="1100"/>
              <a:buAutoNum type="arabicPeriod"/>
            </a:pPr>
            <a:r>
              <a:rPr lang="en-US" sz="1400" dirty="0"/>
              <a:t>Pada </a:t>
            </a:r>
            <a:r>
              <a:rPr lang="en-US" sz="1400" dirty="0" err="1"/>
              <a:t>aspek</a:t>
            </a:r>
            <a:r>
              <a:rPr lang="en-US" sz="1400" dirty="0"/>
              <a:t> </a:t>
            </a:r>
            <a:r>
              <a:rPr lang="en-US" sz="1400" dirty="0" err="1"/>
              <a:t>sarana</a:t>
            </a:r>
            <a:r>
              <a:rPr lang="en-US" sz="1400" dirty="0"/>
              <a:t> </a:t>
            </a:r>
            <a:r>
              <a:rPr lang="en-US" sz="1400" dirty="0" err="1"/>
              <a:t>perdagangan</a:t>
            </a:r>
            <a:r>
              <a:rPr lang="en-US" sz="1400" dirty="0"/>
              <a:t>, </a:t>
            </a:r>
            <a:r>
              <a:rPr lang="en-US" sz="1400" b="1" dirty="0" err="1"/>
              <a:t>menyediakan</a:t>
            </a:r>
            <a:r>
              <a:rPr lang="en-US" sz="1400" b="1" dirty="0"/>
              <a:t> sensor</a:t>
            </a:r>
            <a:r>
              <a:rPr lang="en-US" sz="1400" dirty="0"/>
              <a:t> di </a:t>
            </a:r>
            <a:r>
              <a:rPr lang="en-US" sz="1400" dirty="0" err="1"/>
              <a:t>setiap</a:t>
            </a:r>
            <a:r>
              <a:rPr lang="en-US" sz="1400" dirty="0"/>
              <a:t> pasar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mengetahui</a:t>
            </a:r>
            <a:r>
              <a:rPr lang="en-US" sz="1400" dirty="0"/>
              <a:t> </a:t>
            </a:r>
            <a:r>
              <a:rPr lang="en-US" sz="1400" dirty="0" err="1"/>
              <a:t>perkembangan</a:t>
            </a:r>
            <a:r>
              <a:rPr lang="en-US" sz="1400" dirty="0"/>
              <a:t> </a:t>
            </a:r>
            <a:r>
              <a:rPr lang="en-US" sz="1400" dirty="0" err="1"/>
              <a:t>harga</a:t>
            </a:r>
            <a:r>
              <a:rPr lang="en-US" sz="1400" dirty="0"/>
              <a:t> pasar </a:t>
            </a:r>
            <a:r>
              <a:rPr lang="en-US" sz="1400" dirty="0" err="1"/>
              <a:t>secara</a:t>
            </a:r>
            <a:r>
              <a:rPr lang="en-US" sz="1400" dirty="0"/>
              <a:t> real time </a:t>
            </a:r>
            <a:r>
              <a:rPr lang="en-US" sz="1400" dirty="0" err="1"/>
              <a:t>tanpa</a:t>
            </a:r>
            <a:r>
              <a:rPr lang="en-US" sz="1400" dirty="0"/>
              <a:t> </a:t>
            </a:r>
            <a:r>
              <a:rPr lang="en-US" sz="1400" dirty="0" err="1"/>
              <a:t>perlu</a:t>
            </a:r>
            <a:r>
              <a:rPr lang="en-US" sz="1400" dirty="0"/>
              <a:t> </a:t>
            </a:r>
            <a:r>
              <a:rPr lang="en-US" sz="1400" dirty="0" err="1"/>
              <a:t>adanya</a:t>
            </a:r>
            <a:r>
              <a:rPr lang="en-US" sz="1400" dirty="0"/>
              <a:t> orang yang </a:t>
            </a:r>
            <a:r>
              <a:rPr lang="en-US" sz="1400" dirty="0" err="1"/>
              <a:t>melakukan</a:t>
            </a:r>
            <a:r>
              <a:rPr lang="en-US" sz="1400" dirty="0"/>
              <a:t> </a:t>
            </a:r>
            <a:r>
              <a:rPr lang="en-US" sz="1400" dirty="0" err="1"/>
              <a:t>survei</a:t>
            </a:r>
            <a:r>
              <a:rPr lang="en-US" sz="1400" dirty="0"/>
              <a:t> </a:t>
            </a:r>
            <a:r>
              <a:rPr lang="en-US" sz="1400" dirty="0" err="1"/>
              <a:t>setiap</a:t>
            </a:r>
            <a:r>
              <a:rPr lang="en-US" sz="1400" dirty="0"/>
              <a:t> </a:t>
            </a:r>
            <a:r>
              <a:rPr lang="en-US" sz="1400" dirty="0" err="1"/>
              <a:t>harinya</a:t>
            </a:r>
            <a:r>
              <a:rPr lang="en-US" sz="1400" dirty="0"/>
              <a:t>.</a:t>
            </a:r>
          </a:p>
          <a:p>
            <a:pPr marL="342900" indent="-342900" algn="just">
              <a:buClr>
                <a:schemeClr val="dk1"/>
              </a:buClr>
              <a:buSzPts val="1100"/>
              <a:buAutoNum type="arabicPeriod"/>
            </a:pPr>
            <a:r>
              <a:rPr lang="en-US" sz="1400" dirty="0"/>
              <a:t>Pada </a:t>
            </a:r>
            <a:r>
              <a:rPr lang="en-US" sz="1400" dirty="0" err="1"/>
              <a:t>aspek</a:t>
            </a:r>
            <a:r>
              <a:rPr lang="en-US" sz="1400" dirty="0"/>
              <a:t> </a:t>
            </a:r>
            <a:r>
              <a:rPr lang="en-US" sz="1400" dirty="0" err="1"/>
              <a:t>sarana</a:t>
            </a:r>
            <a:r>
              <a:rPr lang="en-US" sz="1400" dirty="0"/>
              <a:t> </a:t>
            </a:r>
            <a:r>
              <a:rPr lang="en-US" sz="1400" dirty="0" err="1"/>
              <a:t>kebudayaan</a:t>
            </a:r>
            <a:r>
              <a:rPr lang="en-US" sz="1400" dirty="0"/>
              <a:t> dan </a:t>
            </a:r>
            <a:r>
              <a:rPr lang="en-US" sz="1400" dirty="0" err="1"/>
              <a:t>rekreasi</a:t>
            </a:r>
            <a:r>
              <a:rPr lang="en-US" sz="1400" dirty="0"/>
              <a:t>, </a:t>
            </a:r>
            <a:r>
              <a:rPr lang="en-US" sz="1400" b="1" dirty="0" err="1"/>
              <a:t>membuat</a:t>
            </a:r>
            <a:r>
              <a:rPr lang="en-US" sz="1400" b="1" dirty="0"/>
              <a:t> </a:t>
            </a:r>
            <a:r>
              <a:rPr lang="en-US" sz="1400" b="1" dirty="0" err="1"/>
              <a:t>aplikasi</a:t>
            </a:r>
            <a:r>
              <a:rPr lang="en-US" sz="1400" b="1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memberikan</a:t>
            </a:r>
            <a:r>
              <a:rPr lang="en-US" sz="1400" dirty="0"/>
              <a:t> </a:t>
            </a:r>
            <a:r>
              <a:rPr lang="en-US" sz="1400" dirty="0" err="1"/>
              <a:t>informasi</a:t>
            </a:r>
            <a:r>
              <a:rPr lang="en-US" sz="1400" dirty="0"/>
              <a:t> </a:t>
            </a:r>
            <a:r>
              <a:rPr lang="en-US" sz="1400" dirty="0" err="1"/>
              <a:t>kepada</a:t>
            </a:r>
            <a:r>
              <a:rPr lang="en-US" sz="1400" dirty="0"/>
              <a:t> </a:t>
            </a:r>
            <a:r>
              <a:rPr lang="en-US" sz="1400" dirty="0" err="1"/>
              <a:t>masyarakat</a:t>
            </a:r>
            <a:r>
              <a:rPr lang="en-US" sz="1400" dirty="0"/>
              <a:t> </a:t>
            </a:r>
            <a:r>
              <a:rPr lang="en-US" sz="1400" dirty="0" err="1"/>
              <a:t>terkait</a:t>
            </a:r>
            <a:r>
              <a:rPr lang="en-US" sz="1400" dirty="0"/>
              <a:t> </a:t>
            </a:r>
            <a:r>
              <a:rPr lang="en-US" sz="1400" dirty="0" err="1"/>
              <a:t>tempat</a:t>
            </a:r>
            <a:r>
              <a:rPr lang="en-US" sz="1400" dirty="0"/>
              <a:t> </a:t>
            </a:r>
            <a:r>
              <a:rPr lang="en-US" sz="1400" dirty="0" err="1"/>
              <a:t>rekreasi</a:t>
            </a:r>
            <a:r>
              <a:rPr lang="en-US" sz="1400" dirty="0"/>
              <a:t> di </a:t>
            </a:r>
            <a:r>
              <a:rPr lang="en-US" sz="1400" dirty="0" err="1"/>
              <a:t>kota</a:t>
            </a:r>
            <a:r>
              <a:rPr lang="en-US" sz="1400" dirty="0"/>
              <a:t> </a:t>
            </a:r>
            <a:r>
              <a:rPr lang="en-US" sz="1400" dirty="0" err="1"/>
              <a:t>bandar</a:t>
            </a:r>
            <a:r>
              <a:rPr lang="en-US" sz="1400" dirty="0"/>
              <a:t> </a:t>
            </a:r>
            <a:r>
              <a:rPr lang="en-US" sz="1400" dirty="0" err="1"/>
              <a:t>lampung</a:t>
            </a:r>
            <a:r>
              <a:rPr lang="en-US" sz="1400" dirty="0"/>
              <a:t>.</a:t>
            </a:r>
          </a:p>
          <a:p>
            <a:pPr marL="342900" indent="-342900" algn="just">
              <a:buClr>
                <a:schemeClr val="dk1"/>
              </a:buClr>
              <a:buSzPts val="1100"/>
              <a:buAutoNum type="arabicPeriod"/>
            </a:pPr>
            <a:r>
              <a:rPr lang="en-US" sz="1400" dirty="0"/>
              <a:t>Pada </a:t>
            </a:r>
            <a:r>
              <a:rPr lang="en-US" sz="1400" dirty="0" err="1"/>
              <a:t>aspek</a:t>
            </a:r>
            <a:r>
              <a:rPr lang="en-US" sz="1400" dirty="0"/>
              <a:t> </a:t>
            </a:r>
            <a:r>
              <a:rPr lang="en-US" sz="1400" dirty="0" err="1"/>
              <a:t>sarana</a:t>
            </a:r>
            <a:r>
              <a:rPr lang="en-US" sz="1400" dirty="0"/>
              <a:t> </a:t>
            </a:r>
            <a:r>
              <a:rPr lang="en-US" sz="1400" dirty="0" err="1"/>
              <a:t>ruang</a:t>
            </a:r>
            <a:r>
              <a:rPr lang="en-US" sz="1400" dirty="0"/>
              <a:t> </a:t>
            </a:r>
            <a:r>
              <a:rPr lang="en-US" sz="1400" dirty="0" err="1"/>
              <a:t>terbuka</a:t>
            </a:r>
            <a:r>
              <a:rPr lang="en-US" sz="1400" dirty="0"/>
              <a:t>, </a:t>
            </a:r>
            <a:r>
              <a:rPr lang="en-US" sz="1400" b="1" dirty="0" err="1"/>
              <a:t>membuat</a:t>
            </a:r>
            <a:r>
              <a:rPr lang="en-US" sz="1400" b="1" dirty="0"/>
              <a:t> </a:t>
            </a:r>
            <a:r>
              <a:rPr lang="en-US" sz="1400" b="1" dirty="0" err="1"/>
              <a:t>aplikasi</a:t>
            </a:r>
            <a:r>
              <a:rPr lang="en-US" sz="1400" b="1" dirty="0"/>
              <a:t> </a:t>
            </a:r>
            <a:r>
              <a:rPr lang="en-US" sz="1400" dirty="0"/>
              <a:t>yang </a:t>
            </a:r>
            <a:r>
              <a:rPr lang="en-US" sz="1400" dirty="0" err="1"/>
              <a:t>memudahkan</a:t>
            </a:r>
            <a:r>
              <a:rPr lang="en-US" sz="1400" dirty="0"/>
              <a:t> </a:t>
            </a:r>
            <a:r>
              <a:rPr lang="en-US" sz="1400" dirty="0" err="1"/>
              <a:t>masyarakat</a:t>
            </a:r>
            <a:r>
              <a:rPr lang="en-US" sz="1400" dirty="0"/>
              <a:t> </a:t>
            </a:r>
            <a:r>
              <a:rPr lang="en-US" sz="1400" dirty="0" err="1"/>
              <a:t>dalam</a:t>
            </a:r>
            <a:r>
              <a:rPr lang="en-US" sz="1400" dirty="0"/>
              <a:t> </a:t>
            </a:r>
            <a:r>
              <a:rPr lang="en-US" sz="1400" dirty="0" err="1"/>
              <a:t>mendapatkan</a:t>
            </a:r>
            <a:r>
              <a:rPr lang="en-US" sz="1400" dirty="0"/>
              <a:t> </a:t>
            </a:r>
            <a:r>
              <a:rPr lang="en-US" sz="1400" dirty="0" err="1"/>
              <a:t>layanan</a:t>
            </a:r>
            <a:r>
              <a:rPr lang="en-US" sz="1400" dirty="0"/>
              <a:t> dan </a:t>
            </a:r>
            <a:r>
              <a:rPr lang="en-US" sz="1400" dirty="0" err="1"/>
              <a:t>informasi</a:t>
            </a:r>
            <a:r>
              <a:rPr lang="en-US" sz="1400" dirty="0"/>
              <a:t> </a:t>
            </a:r>
            <a:r>
              <a:rPr lang="en-US" sz="1400" dirty="0" err="1"/>
              <a:t>serta</a:t>
            </a:r>
            <a:r>
              <a:rPr lang="en-US" sz="1400" dirty="0"/>
              <a:t> </a:t>
            </a:r>
            <a:r>
              <a:rPr lang="en-US" sz="1400" dirty="0" err="1"/>
              <a:t>menyediakan</a:t>
            </a:r>
            <a:r>
              <a:rPr lang="en-US" sz="1400" dirty="0"/>
              <a:t> sensor </a:t>
            </a:r>
            <a:r>
              <a:rPr lang="en-US" sz="1400" dirty="0" err="1"/>
              <a:t>ditiap</a:t>
            </a:r>
            <a:r>
              <a:rPr lang="en-US" sz="1400" dirty="0"/>
              <a:t> </a:t>
            </a:r>
            <a:r>
              <a:rPr lang="en-US" sz="1400" dirty="0" err="1"/>
              <a:t>ruang</a:t>
            </a:r>
            <a:r>
              <a:rPr lang="en-US" sz="1400" dirty="0"/>
              <a:t> </a:t>
            </a:r>
            <a:r>
              <a:rPr lang="en-US" sz="1400" dirty="0" err="1"/>
              <a:t>terbuka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memantau</a:t>
            </a:r>
            <a:r>
              <a:rPr lang="en-US" sz="1400" dirty="0"/>
              <a:t> </a:t>
            </a:r>
            <a:r>
              <a:rPr lang="en-US" sz="1400" dirty="0" err="1"/>
              <a:t>kegiatan</a:t>
            </a:r>
            <a:r>
              <a:rPr lang="en-US" sz="1400" dirty="0"/>
              <a:t> yang </a:t>
            </a:r>
            <a:r>
              <a:rPr lang="en-US" sz="1400" dirty="0" err="1"/>
              <a:t>sedang</a:t>
            </a:r>
            <a:r>
              <a:rPr lang="en-US" sz="1400" dirty="0"/>
              <a:t> </a:t>
            </a:r>
            <a:r>
              <a:rPr lang="en-US" sz="1400" dirty="0" err="1"/>
              <a:t>berlangsung</a:t>
            </a:r>
            <a:r>
              <a:rPr lang="en-US" sz="1400" dirty="0"/>
              <a:t> </a:t>
            </a:r>
            <a:r>
              <a:rPr lang="en-US" sz="1400" dirty="0" err="1"/>
              <a:t>guna</a:t>
            </a:r>
            <a:r>
              <a:rPr lang="en-US" sz="1400" dirty="0"/>
              <a:t> </a:t>
            </a:r>
            <a:r>
              <a:rPr lang="en-US" sz="1400" dirty="0" err="1"/>
              <a:t>menghindari</a:t>
            </a:r>
            <a:r>
              <a:rPr lang="en-US" sz="1400" dirty="0"/>
              <a:t> </a:t>
            </a:r>
            <a:r>
              <a:rPr lang="en-US" sz="1400" dirty="0" err="1"/>
              <a:t>kerusakan</a:t>
            </a:r>
            <a:r>
              <a:rPr lang="en-US" sz="1400" dirty="0"/>
              <a:t> </a:t>
            </a:r>
            <a:r>
              <a:rPr lang="en-US" sz="1400" dirty="0" err="1"/>
              <a:t>diruang</a:t>
            </a:r>
            <a:r>
              <a:rPr lang="en-US" sz="1400" dirty="0"/>
              <a:t> </a:t>
            </a:r>
            <a:r>
              <a:rPr lang="en-US" sz="1400" dirty="0" err="1"/>
              <a:t>terbuka</a:t>
            </a:r>
            <a:r>
              <a:rPr lang="en-US" sz="1400" dirty="0"/>
              <a:t>.</a:t>
            </a:r>
          </a:p>
          <a:p>
            <a:pPr marL="342900" indent="-342900" algn="just">
              <a:buClr>
                <a:schemeClr val="dk1"/>
              </a:buClr>
              <a:buSzPts val="1100"/>
              <a:buAutoNum type="arabicPeriod"/>
            </a:pPr>
            <a:endParaRPr lang="en-US" sz="1400" dirty="0"/>
          </a:p>
        </p:txBody>
      </p:sp>
      <p:sp>
        <p:nvSpPr>
          <p:cNvPr id="1461" name="Google Shape;1461;p46"/>
          <p:cNvSpPr txBox="1"/>
          <p:nvPr/>
        </p:nvSpPr>
        <p:spPr>
          <a:xfrm>
            <a:off x="3777211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6" name="Google Shape;1476;p46"/>
          <p:cNvSpPr txBox="1"/>
          <p:nvPr/>
        </p:nvSpPr>
        <p:spPr>
          <a:xfrm>
            <a:off x="4555479" y="4498986"/>
            <a:ext cx="1159821" cy="52080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lang="en-US"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78" name="Google Shape;1478;p46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46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209;p42">
            <a:extLst>
              <a:ext uri="{FF2B5EF4-FFF2-40B4-BE49-F238E27FC236}">
                <a16:creationId xmlns:a16="http://schemas.microsoft.com/office/drawing/2014/main" id="{9B55FDA0-FEA9-44BD-9640-1F5FBC2BB401}"/>
              </a:ext>
            </a:extLst>
          </p:cNvPr>
          <p:cNvSpPr txBox="1">
            <a:spLocks/>
          </p:cNvSpPr>
          <p:nvPr/>
        </p:nvSpPr>
        <p:spPr>
          <a:xfrm>
            <a:off x="1139483" y="445025"/>
            <a:ext cx="621861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en-US" sz="2400" dirty="0" err="1"/>
              <a:t>Rekomendasi</a:t>
            </a:r>
            <a:endParaRPr lang="en-US" sz="2400" dirty="0"/>
          </a:p>
        </p:txBody>
      </p:sp>
      <p:sp>
        <p:nvSpPr>
          <p:cNvPr id="60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DAE0B40F-F01A-45BF-AFAE-B10D1C6F3929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lang="en-US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26D4810-1C76-4174-B928-B7ABE9851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62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398691A2-03D1-4D02-900B-1D38393961D9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A432F4D-E5D2-41DE-A41B-D2E3A51C69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64" name="Google Shape;768;p34">
            <a:hlinkClick r:id="rId8" action="ppaction://hlinksldjump"/>
            <a:extLst>
              <a:ext uri="{FF2B5EF4-FFF2-40B4-BE49-F238E27FC236}">
                <a16:creationId xmlns:a16="http://schemas.microsoft.com/office/drawing/2014/main" id="{57AD4EDF-471D-4C70-9CDF-D8EF05736072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4C5D126B-C330-4A65-B824-E092E7437737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7" name="Google Shape;1477;p46"/>
          <p:cNvSpPr/>
          <p:nvPr/>
        </p:nvSpPr>
        <p:spPr>
          <a:xfrm>
            <a:off x="5715563" y="4994692"/>
            <a:ext cx="1159821" cy="485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77132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0" name="Google Shape;1440;p46"/>
          <p:cNvGrpSpPr/>
          <p:nvPr/>
        </p:nvGrpSpPr>
        <p:grpSpPr>
          <a:xfrm>
            <a:off x="3281538" y="470975"/>
            <a:ext cx="4587960" cy="3712375"/>
            <a:chOff x="3281538" y="470975"/>
            <a:chExt cx="4587960" cy="3712375"/>
          </a:xfrm>
        </p:grpSpPr>
        <p:sp>
          <p:nvSpPr>
            <p:cNvPr id="1441" name="Google Shape;1441;p46"/>
            <p:cNvSpPr/>
            <p:nvPr/>
          </p:nvSpPr>
          <p:spPr>
            <a:xfrm>
              <a:off x="6871698" y="3185550"/>
              <a:ext cx="997800" cy="997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3281538" y="470975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46"/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46"/>
          <p:cNvSpPr txBox="1">
            <a:spLocks noGrp="1"/>
          </p:cNvSpPr>
          <p:nvPr>
            <p:ph type="body" idx="1"/>
          </p:nvPr>
        </p:nvSpPr>
        <p:spPr>
          <a:xfrm flipH="1">
            <a:off x="931888" y="1043675"/>
            <a:ext cx="7477552" cy="34285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just">
              <a:buClr>
                <a:schemeClr val="dk1"/>
              </a:buClr>
              <a:buSzPts val="1100"/>
              <a:buNone/>
            </a:pPr>
            <a:r>
              <a:rPr lang="en-US" b="1" dirty="0" err="1"/>
              <a:t>Keterbatasan</a:t>
            </a:r>
            <a:r>
              <a:rPr lang="en-US" b="1" dirty="0"/>
              <a:t> </a:t>
            </a:r>
            <a:r>
              <a:rPr lang="en-US" b="1" dirty="0" err="1"/>
              <a:t>Studi</a:t>
            </a:r>
            <a:r>
              <a:rPr lang="en-US" b="1" dirty="0"/>
              <a:t> :</a:t>
            </a:r>
          </a:p>
          <a:p>
            <a:pPr marL="0" indent="0" algn="just">
              <a:buClr>
                <a:schemeClr val="dk1"/>
              </a:buClr>
              <a:buSzPts val="1100"/>
              <a:buNone/>
            </a:pPr>
            <a:r>
              <a:rPr lang="en-US" sz="1400" dirty="0"/>
              <a:t>1.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mengetahui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mendalam</a:t>
            </a:r>
            <a:r>
              <a:rPr lang="en-US" dirty="0"/>
              <a:t> </a:t>
            </a:r>
            <a:r>
              <a:rPr lang="en-US" dirty="0" err="1"/>
              <a:t>mengenai</a:t>
            </a:r>
            <a:r>
              <a:rPr lang="en-US" dirty="0"/>
              <a:t> </a:t>
            </a:r>
            <a:r>
              <a:rPr lang="en-US" dirty="0" err="1"/>
              <a:t>penerapan</a:t>
            </a:r>
            <a:r>
              <a:rPr lang="en-US" dirty="0"/>
              <a:t> </a:t>
            </a:r>
            <a:r>
              <a:rPr lang="en-US" dirty="0" err="1"/>
              <a:t>rencana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oleh </a:t>
            </a:r>
            <a:r>
              <a:rPr lang="en-US" dirty="0" err="1"/>
              <a:t>pihak</a:t>
            </a:r>
            <a:r>
              <a:rPr lang="en-US" dirty="0"/>
              <a:t> </a:t>
            </a:r>
            <a:r>
              <a:rPr lang="en-US" dirty="0" err="1"/>
              <a:t>pemerintah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masyarakat</a:t>
            </a:r>
            <a:r>
              <a:rPr lang="en-US" dirty="0"/>
              <a:t>.</a:t>
            </a:r>
          </a:p>
          <a:p>
            <a:pPr marL="0" indent="0" algn="just">
              <a:buClr>
                <a:schemeClr val="dk1"/>
              </a:buClr>
              <a:buSzPts val="1100"/>
              <a:buNone/>
            </a:pPr>
            <a:r>
              <a:rPr lang="en-US" sz="1400" dirty="0"/>
              <a:t>2. </a:t>
            </a:r>
            <a:r>
              <a:rPr lang="en-US" sz="1400" dirty="0" err="1"/>
              <a:t>Peneliatan</a:t>
            </a:r>
            <a:r>
              <a:rPr lang="en-US" sz="1400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mengetahui</a:t>
            </a:r>
            <a:r>
              <a:rPr lang="en-US" dirty="0"/>
              <a:t> </a:t>
            </a:r>
            <a:r>
              <a:rPr lang="en-US" dirty="0" err="1"/>
              <a:t>kesiapan</a:t>
            </a:r>
            <a:r>
              <a:rPr lang="en-US" dirty="0"/>
              <a:t> </a:t>
            </a:r>
            <a:r>
              <a:rPr lang="en-US" dirty="0" err="1"/>
              <a:t>masyarakat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penerapan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i="1" dirty="0"/>
              <a:t>smart infrastructure.</a:t>
            </a:r>
          </a:p>
          <a:p>
            <a:pPr marL="0" indent="0" algn="just">
              <a:buClr>
                <a:schemeClr val="dk1"/>
              </a:buClr>
              <a:buSzPts val="1100"/>
              <a:buNone/>
            </a:pPr>
            <a:endParaRPr lang="en-US" sz="1400" i="1" dirty="0"/>
          </a:p>
          <a:p>
            <a:pPr marL="0" indent="0" algn="just">
              <a:buClr>
                <a:schemeClr val="dk1"/>
              </a:buClr>
              <a:buSzPts val="1100"/>
              <a:buNone/>
            </a:pPr>
            <a:r>
              <a:rPr lang="en-US" b="1" dirty="0"/>
              <a:t>Saran </a:t>
            </a:r>
            <a:r>
              <a:rPr lang="en-US" b="1" dirty="0" err="1"/>
              <a:t>Studi</a:t>
            </a:r>
            <a:r>
              <a:rPr lang="en-US" b="1" dirty="0"/>
              <a:t> </a:t>
            </a:r>
            <a:r>
              <a:rPr lang="en-US" b="1" dirty="0" err="1"/>
              <a:t>Lanjutan</a:t>
            </a:r>
            <a:r>
              <a:rPr lang="en-US" b="1" dirty="0"/>
              <a:t> :</a:t>
            </a:r>
          </a:p>
          <a:p>
            <a:pPr lvl="0"/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kajian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masyarakat</a:t>
            </a:r>
            <a:r>
              <a:rPr lang="en-US" dirty="0"/>
              <a:t> </a:t>
            </a:r>
            <a:r>
              <a:rPr lang="en-US" dirty="0" err="1"/>
              <a:t>kota</a:t>
            </a:r>
            <a:r>
              <a:rPr lang="en-US" dirty="0"/>
              <a:t> </a:t>
            </a:r>
            <a:r>
              <a:rPr lang="en-US" dirty="0" err="1"/>
              <a:t>bandar</a:t>
            </a:r>
            <a:r>
              <a:rPr lang="en-US" dirty="0"/>
              <a:t> </a:t>
            </a:r>
            <a:r>
              <a:rPr lang="en-US" dirty="0" err="1"/>
              <a:t>lampung</a:t>
            </a:r>
            <a:r>
              <a:rPr lang="en-US" dirty="0"/>
              <a:t> </a:t>
            </a:r>
            <a:r>
              <a:rPr lang="en-US" dirty="0" err="1"/>
              <a:t>mengenai</a:t>
            </a:r>
            <a:r>
              <a:rPr lang="en-US" dirty="0"/>
              <a:t> </a:t>
            </a:r>
            <a:r>
              <a:rPr lang="en-US" dirty="0" err="1"/>
              <a:t>kesiapan</a:t>
            </a:r>
            <a:r>
              <a:rPr lang="en-US" dirty="0"/>
              <a:t> </a:t>
            </a:r>
            <a:r>
              <a:rPr lang="en-US" dirty="0" err="1"/>
              <a:t>masyarakat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penerapan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i="1" dirty="0"/>
              <a:t>smart infrastructure</a:t>
            </a:r>
            <a:r>
              <a:rPr lang="en-US" dirty="0"/>
              <a:t> pada </a:t>
            </a:r>
            <a:r>
              <a:rPr lang="en-US" dirty="0" err="1"/>
              <a:t>aspek</a:t>
            </a:r>
            <a:r>
              <a:rPr lang="en-US" dirty="0"/>
              <a:t> </a:t>
            </a:r>
            <a:r>
              <a:rPr lang="en-US" dirty="0" err="1"/>
              <a:t>sarana</a:t>
            </a:r>
            <a:r>
              <a:rPr lang="en-US" dirty="0"/>
              <a:t> </a:t>
            </a:r>
            <a:r>
              <a:rPr lang="en-US" dirty="0" err="1"/>
              <a:t>perkotaan</a:t>
            </a:r>
            <a:r>
              <a:rPr lang="en-US" dirty="0"/>
              <a:t> di </a:t>
            </a:r>
            <a:r>
              <a:rPr lang="en-US" dirty="0" err="1"/>
              <a:t>kota</a:t>
            </a:r>
            <a:r>
              <a:rPr lang="en-US" dirty="0"/>
              <a:t> </a:t>
            </a:r>
            <a:r>
              <a:rPr lang="en-US" dirty="0" err="1"/>
              <a:t>bandar</a:t>
            </a:r>
            <a:r>
              <a:rPr lang="en-US" dirty="0"/>
              <a:t> </a:t>
            </a:r>
            <a:r>
              <a:rPr lang="en-US" dirty="0" err="1"/>
              <a:t>lampung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mengenai</a:t>
            </a:r>
            <a:r>
              <a:rPr lang="en-US" dirty="0"/>
              <a:t> </a:t>
            </a:r>
            <a:r>
              <a:rPr lang="en-US" dirty="0" err="1"/>
              <a:t>arahan</a:t>
            </a:r>
            <a:r>
              <a:rPr lang="en-US" dirty="0"/>
              <a:t> </a:t>
            </a:r>
            <a:r>
              <a:rPr lang="en-US" dirty="0" err="1"/>
              <a:t>kebijakan</a:t>
            </a:r>
            <a:r>
              <a:rPr lang="en-US" dirty="0"/>
              <a:t> </a:t>
            </a:r>
            <a:r>
              <a:rPr lang="en-US" dirty="0" err="1"/>
              <a:t>terkait</a:t>
            </a:r>
            <a:r>
              <a:rPr lang="en-US" dirty="0"/>
              <a:t> </a:t>
            </a:r>
            <a:r>
              <a:rPr lang="en-US" dirty="0" err="1"/>
              <a:t>penerapan</a:t>
            </a:r>
            <a:r>
              <a:rPr lang="en-US" dirty="0"/>
              <a:t> </a:t>
            </a:r>
            <a:r>
              <a:rPr lang="en-US" i="1" dirty="0"/>
              <a:t>smart infrastructure</a:t>
            </a:r>
            <a:r>
              <a:rPr lang="en-US" dirty="0"/>
              <a:t> pada </a:t>
            </a:r>
            <a:r>
              <a:rPr lang="en-US" dirty="0" err="1"/>
              <a:t>aspek</a:t>
            </a:r>
            <a:r>
              <a:rPr lang="en-US" dirty="0"/>
              <a:t> </a:t>
            </a:r>
            <a:r>
              <a:rPr lang="en-US" dirty="0" err="1"/>
              <a:t>sarana</a:t>
            </a:r>
            <a:r>
              <a:rPr lang="en-US" dirty="0"/>
              <a:t> </a:t>
            </a:r>
            <a:r>
              <a:rPr lang="en-US" dirty="0" err="1"/>
              <a:t>perkotaan</a:t>
            </a:r>
            <a:r>
              <a:rPr lang="en-US" dirty="0"/>
              <a:t> di </a:t>
            </a:r>
            <a:r>
              <a:rPr lang="en-US" dirty="0" err="1"/>
              <a:t>kota</a:t>
            </a:r>
            <a:r>
              <a:rPr lang="en-US" dirty="0"/>
              <a:t> </a:t>
            </a:r>
            <a:r>
              <a:rPr lang="en-US" dirty="0" err="1"/>
              <a:t>bandar</a:t>
            </a:r>
            <a:r>
              <a:rPr lang="en-US" dirty="0"/>
              <a:t> </a:t>
            </a:r>
            <a:r>
              <a:rPr lang="en-US" dirty="0" err="1"/>
              <a:t>lampung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persiapan</a:t>
            </a:r>
            <a:r>
              <a:rPr lang="en-US" dirty="0"/>
              <a:t> </a:t>
            </a:r>
            <a:r>
              <a:rPr lang="en-US" dirty="0" err="1"/>
              <a:t>pemerintah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menyelesaikan</a:t>
            </a:r>
            <a:r>
              <a:rPr lang="en-US" dirty="0"/>
              <a:t> </a:t>
            </a:r>
            <a:r>
              <a:rPr lang="en-US" dirty="0" err="1"/>
              <a:t>permasalahan</a:t>
            </a:r>
            <a:r>
              <a:rPr lang="en-US" dirty="0"/>
              <a:t> </a:t>
            </a:r>
            <a:r>
              <a:rPr lang="en-US" dirty="0" err="1"/>
              <a:t>penerapan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i="1" dirty="0"/>
              <a:t>smart infrastructure</a:t>
            </a:r>
            <a:r>
              <a:rPr lang="en-US" dirty="0"/>
              <a:t> di </a:t>
            </a:r>
            <a:r>
              <a:rPr lang="en-US" dirty="0" err="1"/>
              <a:t>kota</a:t>
            </a:r>
            <a:r>
              <a:rPr lang="en-US" dirty="0"/>
              <a:t> </a:t>
            </a:r>
            <a:r>
              <a:rPr lang="en-US" dirty="0" err="1"/>
              <a:t>bandar</a:t>
            </a:r>
            <a:r>
              <a:rPr lang="en-US" dirty="0"/>
              <a:t> </a:t>
            </a:r>
            <a:r>
              <a:rPr lang="en-US" dirty="0" err="1"/>
              <a:t>lampung</a:t>
            </a:r>
            <a:r>
              <a:rPr lang="en-US" dirty="0"/>
              <a:t>.</a:t>
            </a:r>
          </a:p>
          <a:p>
            <a:pPr marL="0" indent="0" algn="just">
              <a:buClr>
                <a:schemeClr val="dk1"/>
              </a:buClr>
              <a:buSzPts val="1100"/>
              <a:buNone/>
            </a:pPr>
            <a:endParaRPr lang="en-US" sz="1400" dirty="0"/>
          </a:p>
        </p:txBody>
      </p:sp>
      <p:sp>
        <p:nvSpPr>
          <p:cNvPr id="1461" name="Google Shape;1461;p46"/>
          <p:cNvSpPr txBox="1"/>
          <p:nvPr/>
        </p:nvSpPr>
        <p:spPr>
          <a:xfrm>
            <a:off x="3777211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6" name="Google Shape;1476;p46"/>
          <p:cNvSpPr txBox="1"/>
          <p:nvPr/>
        </p:nvSpPr>
        <p:spPr>
          <a:xfrm>
            <a:off x="4555479" y="4498986"/>
            <a:ext cx="1159821" cy="52080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lang="en-US"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78" name="Google Shape;1478;p46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46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209;p42">
            <a:extLst>
              <a:ext uri="{FF2B5EF4-FFF2-40B4-BE49-F238E27FC236}">
                <a16:creationId xmlns:a16="http://schemas.microsoft.com/office/drawing/2014/main" id="{9B55FDA0-FEA9-44BD-9640-1F5FBC2BB401}"/>
              </a:ext>
            </a:extLst>
          </p:cNvPr>
          <p:cNvSpPr txBox="1">
            <a:spLocks/>
          </p:cNvSpPr>
          <p:nvPr/>
        </p:nvSpPr>
        <p:spPr>
          <a:xfrm>
            <a:off x="1139483" y="445025"/>
            <a:ext cx="621861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endParaRPr lang="en-US" sz="2400" dirty="0"/>
          </a:p>
        </p:txBody>
      </p:sp>
      <p:sp>
        <p:nvSpPr>
          <p:cNvPr id="60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DAE0B40F-F01A-45BF-AFAE-B10D1C6F3929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lang="en-US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26D4810-1C76-4174-B928-B7ABE9851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62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398691A2-03D1-4D02-900B-1D38393961D9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A432F4D-E5D2-41DE-A41B-D2E3A51C69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64" name="Google Shape;768;p34">
            <a:hlinkClick r:id="rId8" action="ppaction://hlinksldjump"/>
            <a:extLst>
              <a:ext uri="{FF2B5EF4-FFF2-40B4-BE49-F238E27FC236}">
                <a16:creationId xmlns:a16="http://schemas.microsoft.com/office/drawing/2014/main" id="{57AD4EDF-471D-4C70-9CDF-D8EF05736072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4C5D126B-C330-4A65-B824-E092E7437737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7" name="Google Shape;1477;p46"/>
          <p:cNvSpPr/>
          <p:nvPr/>
        </p:nvSpPr>
        <p:spPr>
          <a:xfrm>
            <a:off x="5715563" y="4994692"/>
            <a:ext cx="1159821" cy="485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6848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5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DAFTAR PUSTAKA</a:t>
            </a:r>
            <a:endParaRPr dirty="0"/>
          </a:p>
        </p:txBody>
      </p:sp>
      <p:pic>
        <p:nvPicPr>
          <p:cNvPr id="2378" name="Google Shape;2378;p56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2379" name="Google Shape;2379;p5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0" name="Google Shape;2380;p56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5CAB38-6ACC-4BD1-800E-B93BE2DF011D}"/>
              </a:ext>
            </a:extLst>
          </p:cNvPr>
          <p:cNvSpPr/>
          <p:nvPr/>
        </p:nvSpPr>
        <p:spPr>
          <a:xfrm>
            <a:off x="711157" y="930136"/>
            <a:ext cx="4170277" cy="4233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Muliarto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, 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Hendro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 (2015) 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Konsep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 Smart  City; Smart Mobility. SAPPK-MPWK </a:t>
            </a:r>
          </a:p>
          <a:p>
            <a:pPr marL="457200">
              <a:lnSpc>
                <a:spcPct val="150000"/>
              </a:lnSpc>
            </a:pP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ITB,1-13Shah, 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Jagan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 (2017),  Exploratory  Research  on Smart Cities. National Institute of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Irban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Affairs: India</a:t>
            </a:r>
          </a:p>
          <a:p>
            <a:pPr marL="457200"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Soyinka, Oluwole,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(2016). Assessing smart infrastructure for sustainable </a:t>
            </a:r>
          </a:p>
          <a:p>
            <a:pPr marL="457200">
              <a:lnSpc>
                <a:spcPct val="150000"/>
              </a:lnSpc>
            </a:pP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urban development in the Lagos metropolis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Journal of Urban Management. 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5: 52-64.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Abusharekh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, NH. (2020). The Impact of Modern Strategic Planning on Smart </a:t>
            </a:r>
          </a:p>
          <a:p>
            <a:pPr marL="457200">
              <a:lnSpc>
                <a:spcPct val="150000"/>
              </a:lnSpc>
            </a:pP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Infrastructure in Universities. 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International Journal of Academic Management Science Research. 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5(8):146-157.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Caragliu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, A., Del Bo, C., Nijkamp, P. (2009) 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Smart cities in Europe. Series</a:t>
            </a: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indent="457200">
              <a:lnSpc>
                <a:spcPct val="150000"/>
              </a:lnSpc>
            </a:pP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Research Memoranda 0048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VU University Amsterdam:  Faculty of</a:t>
            </a:r>
          </a:p>
          <a:p>
            <a:pPr indent="457200">
              <a:lnSpc>
                <a:spcPct val="150000"/>
              </a:lnSpc>
            </a:pP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Economics, Business Administration and Econometrics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Giffinger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, dan H. Gudrun. (2010). 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Smart Cities Ranking: An Effective Instrument </a:t>
            </a: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457200">
              <a:lnSpc>
                <a:spcPct val="150000"/>
              </a:lnSpc>
            </a:pP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for the  Positioning  of  Cities?. 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ACE  Architecture:  City  and  Environment Journal.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Cohen,  Boyd. (2013).  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What  exactly  a  smart city?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http : // </a:t>
            </a:r>
            <a:r>
              <a:rPr lang="en-US" sz="500" u="sng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www.boydcohen.com/smartcities.html</a:t>
            </a:r>
            <a:r>
              <a:rPr lang="en-US" sz="5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Agus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 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Eka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,  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Pratama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  (2014).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Sistem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 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Informasi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  dan  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Implementasinya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Bandung :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Informatika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Bandung.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Ogie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,  I.R.,  Forehead,  H.,    (2017),  Investigating  the 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Accuraty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 of  </a:t>
            </a:r>
          </a:p>
          <a:p>
            <a:pPr marL="457200">
              <a:lnSpc>
                <a:spcPct val="150000"/>
              </a:lnSpc>
            </a:pP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Georeferenced Social   Media   Data   for   Flood  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Maping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,   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Proc.   2017   4</a:t>
            </a:r>
            <a:r>
              <a:rPr lang="en-US" sz="500" i="1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th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International Conference  on  Information  and  Communication 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Technologiesfor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 Disaster Management (ICT-DM), 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hal.1-5.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Yeates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, M. (1980). “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The North American Cities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”. Ontario: Queen University Ontario.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Peraturan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Peraturan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Menteri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Dalam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Negeri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Nomor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1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Tahun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1987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Tentang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pPr indent="457200">
              <a:lnSpc>
                <a:spcPct val="150000"/>
              </a:lnSpc>
            </a:pP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“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Penyerahan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Prasarana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Lingkungan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Utilitas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Umum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Dan </a:t>
            </a: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457200">
              <a:lnSpc>
                <a:spcPct val="150000"/>
              </a:lnSpc>
            </a:pP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Fasilitas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Sosial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Perumahan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Kepada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Pemerintah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Daerah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”. Indonesia: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Pemerintah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Republik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Indonesia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Badan Pusat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Statistik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Kota Bandar Lampung (2020). 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Kota Bandar Lampung </a:t>
            </a: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457200">
              <a:lnSpc>
                <a:spcPct val="150000"/>
              </a:lnSpc>
            </a:pP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Dalam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Angka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2020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Bandar Lampung: Badan Pusat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Statistik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Kota Bandar Lampung.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Herdiansyah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, 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Haris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(2012).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Metodologi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Penelitian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Kualitatif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Untuk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Ilmu-Ilmu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indent="457200">
              <a:lnSpc>
                <a:spcPct val="150000"/>
              </a:lnSpc>
            </a:pP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Sosial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Jakarta Selatan :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Salemba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Humanika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marL="457200">
              <a:lnSpc>
                <a:spcPct val="150000"/>
              </a:lnSpc>
            </a:pP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A42DA6-2D4B-48D7-ADA0-9E1694C8DE36}"/>
              </a:ext>
            </a:extLst>
          </p:cNvPr>
          <p:cNvSpPr/>
          <p:nvPr/>
        </p:nvSpPr>
        <p:spPr>
          <a:xfrm>
            <a:off x="4881434" y="915234"/>
            <a:ext cx="4170277" cy="365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Moleong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Lexy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J. (2012).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Metodologi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Penelitian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Kualitatif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Bandung : PT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Remaja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Rosdakarya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Yusuf, AM.  (2014). “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Metode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Penelitian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Kuantitatif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, 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Kualitatif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 &amp; 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Penelitian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indent="457200">
              <a:lnSpc>
                <a:spcPct val="150000"/>
              </a:lnSpc>
            </a:pP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Gabungan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”. Jakarta :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prenadamedia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group.</a:t>
            </a:r>
          </a:p>
          <a:p>
            <a:pPr indent="457200"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Moleong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, 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Lexy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 J.  (1991). 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Metodologi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Penelitian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Kualitatif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 Bandung  :  PT.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Remaja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Rosdakarya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Husein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Umar. (2013).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Metode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Penelitian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untuk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Skripsi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dan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Tesis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Jakarta: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Rajawali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Margono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, (2004).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Metodologi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Penelitian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Pendidikan.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Jakarta :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Rineka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Cipta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Hadi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Sutrisno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(2004).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Penelitian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Research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Yogyakarta: BPFE.  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Sugiyono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(2017).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Metode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Penelitian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Kuantitatif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Kualitatif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, dan R&amp;D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Bandung :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Alfabeta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, CV.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Arikunto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, S. (2006).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Metode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Penelitian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Kualitatif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Jakarta: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Bumi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Aksara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Tukey, W.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Jhon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(1986). 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The Collected Works of John W. Tukey. Vols. III dan IV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Belmont, CA: Wadsworth.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Sugiyono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(2010).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Metode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Penelitian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Pendidikan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Pendekatan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Kuantitatif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indent="457200">
              <a:lnSpc>
                <a:spcPct val="150000"/>
              </a:lnSpc>
            </a:pP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kualitatif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, dan R&amp;D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Bandung: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Alfabeta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Riffie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, D., Lacy, S.,&amp; Fico, F.G. (1998). 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Analysis Media Massage: Using</a:t>
            </a: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indent="457200">
              <a:lnSpc>
                <a:spcPct val="150000"/>
              </a:lnSpc>
            </a:pP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Quantitative Content Analysis in Research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London: Lawrence Erlbaum Associate Publishers.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Kriyantono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, 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Rachmat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(2010). 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Teknik 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Praktis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Riset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Komunikasi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Disertai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457200">
              <a:lnSpc>
                <a:spcPct val="150000"/>
              </a:lnSpc>
            </a:pP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Contoh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Praktis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Riset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Media, Pubic Relations,    Advertising,   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Komunikasi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Organisasi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Komunikasi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Pemasaran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Jakarta: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Kencana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McMillan,  J.H.  and  Schumacher,  S.  (2001).  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Research  in  Education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 New  York: Longman, Inc.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Sugiyono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   (2012).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Memahami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Penelitian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Kualitatif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Bandung    : ALFABETA.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2531;p57">
            <a:extLst>
              <a:ext uri="{FF2B5EF4-FFF2-40B4-BE49-F238E27FC236}">
                <a16:creationId xmlns:a16="http://schemas.microsoft.com/office/drawing/2014/main" id="{738B6544-BA61-4F30-B92F-26BC897124B6}"/>
              </a:ext>
            </a:extLst>
          </p:cNvPr>
          <p:cNvSpPr txBox="1">
            <a:spLocks/>
          </p:cNvSpPr>
          <p:nvPr/>
        </p:nvSpPr>
        <p:spPr>
          <a:xfrm>
            <a:off x="2191564" y="1376121"/>
            <a:ext cx="37902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rPr lang="en-US" dirty="0"/>
              <a:t>TERIMA KASIH!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3C74CF-6D4F-4DC1-9733-243983716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990" y="0"/>
            <a:ext cx="4281140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C900DD-D167-4D21-8CAB-071F2480F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59" y="464233"/>
            <a:ext cx="3808297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3BF098-BE12-4EAE-B68B-2D1EC38BA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" y="3349984"/>
            <a:ext cx="8942071" cy="167030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1" name="Google Shape;791;p35"/>
          <p:cNvGrpSpPr/>
          <p:nvPr/>
        </p:nvGrpSpPr>
        <p:grpSpPr>
          <a:xfrm>
            <a:off x="101721" y="4505825"/>
            <a:ext cx="8940558" cy="84600"/>
            <a:chOff x="155346" y="4358775"/>
            <a:chExt cx="8934304" cy="84600"/>
          </a:xfrm>
        </p:grpSpPr>
        <p:cxnSp>
          <p:nvCxnSpPr>
            <p:cNvPr id="792" name="Google Shape;792;p35"/>
            <p:cNvCxnSpPr/>
            <p:nvPr/>
          </p:nvCxnSpPr>
          <p:spPr>
            <a:xfrm rot="10800000">
              <a:off x="155350" y="4358775"/>
              <a:ext cx="89343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00025" dist="57150" dir="15840000" algn="bl" rotWithShape="0">
                <a:srgbClr val="7966E4"/>
              </a:outerShdw>
            </a:effectLst>
          </p:spPr>
        </p:cxnSp>
        <p:sp>
          <p:nvSpPr>
            <p:cNvPr id="793" name="Google Shape;793;p35"/>
            <p:cNvSpPr/>
            <p:nvPr/>
          </p:nvSpPr>
          <p:spPr>
            <a:xfrm>
              <a:off x="155346" y="4358775"/>
              <a:ext cx="8934300" cy="8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8" name="Google Shape;818;p3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Tujuan</a:t>
            </a:r>
            <a:r>
              <a:rPr lang="en-US" dirty="0"/>
              <a:t> dan </a:t>
            </a:r>
            <a:r>
              <a:rPr lang="en-US" dirty="0" err="1"/>
              <a:t>Sasaran</a:t>
            </a:r>
            <a:endParaRPr dirty="0"/>
          </a:p>
        </p:txBody>
      </p:sp>
      <p:sp>
        <p:nvSpPr>
          <p:cNvPr id="819" name="Google Shape;819;p35"/>
          <p:cNvSpPr txBox="1">
            <a:spLocks noGrp="1"/>
          </p:cNvSpPr>
          <p:nvPr>
            <p:ph type="subTitle" idx="1"/>
          </p:nvPr>
        </p:nvSpPr>
        <p:spPr>
          <a:xfrm>
            <a:off x="4132676" y="2869808"/>
            <a:ext cx="3473037" cy="697535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/>
            <a:r>
              <a:rPr lang="en-US" dirty="0"/>
              <a:t>1. </a:t>
            </a:r>
            <a:r>
              <a:rPr lang="en-US" dirty="0" err="1"/>
              <a:t>Mengidentifikasi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Smart infrastructure Pada </a:t>
            </a:r>
            <a:r>
              <a:rPr lang="en-US" dirty="0" err="1"/>
              <a:t>Aspek</a:t>
            </a:r>
            <a:r>
              <a:rPr lang="en-US" dirty="0"/>
              <a:t> </a:t>
            </a:r>
            <a:r>
              <a:rPr lang="en-US" dirty="0" err="1"/>
              <a:t>Sarana</a:t>
            </a:r>
            <a:r>
              <a:rPr lang="en-US" dirty="0"/>
              <a:t> </a:t>
            </a:r>
            <a:r>
              <a:rPr lang="en-US" dirty="0" err="1"/>
              <a:t>Perkotaan</a:t>
            </a:r>
            <a:r>
              <a:rPr lang="en-US" dirty="0"/>
              <a:t>.</a:t>
            </a:r>
          </a:p>
        </p:txBody>
      </p:sp>
      <p:sp>
        <p:nvSpPr>
          <p:cNvPr id="821" name="Google Shape;821;p35"/>
          <p:cNvSpPr txBox="1">
            <a:spLocks noGrp="1"/>
          </p:cNvSpPr>
          <p:nvPr>
            <p:ph type="subTitle" idx="2"/>
          </p:nvPr>
        </p:nvSpPr>
        <p:spPr>
          <a:xfrm>
            <a:off x="4664063" y="2343609"/>
            <a:ext cx="2103000" cy="4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Sasaran</a:t>
            </a:r>
            <a:endParaRPr dirty="0"/>
          </a:p>
        </p:txBody>
      </p:sp>
      <p:sp>
        <p:nvSpPr>
          <p:cNvPr id="823" name="Google Shape;823;p35"/>
          <p:cNvSpPr txBox="1">
            <a:spLocks noGrp="1"/>
          </p:cNvSpPr>
          <p:nvPr>
            <p:ph type="subTitle" idx="4"/>
          </p:nvPr>
        </p:nvSpPr>
        <p:spPr>
          <a:xfrm>
            <a:off x="1131075" y="1016471"/>
            <a:ext cx="2103000" cy="4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Tujuan</a:t>
            </a:r>
            <a:endParaRPr b="1" dirty="0"/>
          </a:p>
        </p:txBody>
      </p:sp>
      <p:sp>
        <p:nvSpPr>
          <p:cNvPr id="825" name="Google Shape;825;p35"/>
          <p:cNvSpPr txBox="1">
            <a:spLocks noGrp="1"/>
          </p:cNvSpPr>
          <p:nvPr>
            <p:ph type="subTitle" idx="7"/>
          </p:nvPr>
        </p:nvSpPr>
        <p:spPr>
          <a:xfrm>
            <a:off x="1801476" y="1379313"/>
            <a:ext cx="4132087" cy="735176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just"/>
            <a:r>
              <a:rPr lang="nn-NO" dirty="0"/>
              <a:t>Mengkaji Penerapan Konsep Smart infrastructure Pada Aspek Sarana Perkotaan di Kota Bandar Lampung</a:t>
            </a:r>
            <a:endParaRPr dirty="0"/>
          </a:p>
        </p:txBody>
      </p:sp>
      <p:sp>
        <p:nvSpPr>
          <p:cNvPr id="826" name="Google Shape;826;p35"/>
          <p:cNvSpPr txBox="1">
            <a:spLocks noGrp="1"/>
          </p:cNvSpPr>
          <p:nvPr>
            <p:ph type="subTitle" idx="8"/>
          </p:nvPr>
        </p:nvSpPr>
        <p:spPr>
          <a:xfrm>
            <a:off x="4132676" y="3641816"/>
            <a:ext cx="3143968" cy="697535"/>
          </a:xfrm>
          <a:prstGeom prst="rect">
            <a:avLst/>
          </a:prstGeom>
        </p:spPr>
        <p:txBody>
          <a:bodyPr spcFirstLastPara="1" wrap="square" lIns="0" tIns="90000" rIns="0" bIns="90000" anchor="ctr" anchorCtr="0">
            <a:noAutofit/>
          </a:bodyPr>
          <a:lstStyle/>
          <a:p>
            <a:pPr marL="0" lvl="0" indent="0" algn="l"/>
            <a:r>
              <a:rPr lang="nn-NO" dirty="0"/>
              <a:t>2. Mengidentifikasi Penerapan Smart Infrastructure Pada Aspek Sarana Kota Bandar Lampung</a:t>
            </a:r>
            <a:endParaRPr dirty="0"/>
          </a:p>
        </p:txBody>
      </p:sp>
      <p:grpSp>
        <p:nvGrpSpPr>
          <p:cNvPr id="842" name="Google Shape;842;p35"/>
          <p:cNvGrpSpPr/>
          <p:nvPr/>
        </p:nvGrpSpPr>
        <p:grpSpPr>
          <a:xfrm>
            <a:off x="536175" y="730650"/>
            <a:ext cx="7363238" cy="3345013"/>
            <a:chOff x="536175" y="730650"/>
            <a:chExt cx="7363238" cy="3345013"/>
          </a:xfrm>
        </p:grpSpPr>
        <p:sp>
          <p:nvSpPr>
            <p:cNvPr id="843" name="Google Shape;843;p35"/>
            <p:cNvSpPr/>
            <p:nvPr/>
          </p:nvSpPr>
          <p:spPr>
            <a:xfrm>
              <a:off x="536175" y="730650"/>
              <a:ext cx="1189800" cy="1189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5"/>
            <p:cNvSpPr/>
            <p:nvPr/>
          </p:nvSpPr>
          <p:spPr>
            <a:xfrm rot="10800000">
              <a:off x="7605713" y="3131612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5"/>
            <p:cNvSpPr/>
            <p:nvPr/>
          </p:nvSpPr>
          <p:spPr>
            <a:xfrm rot="10800000">
              <a:off x="7302488" y="3502963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5"/>
            <p:cNvSpPr/>
            <p:nvPr/>
          </p:nvSpPr>
          <p:spPr>
            <a:xfrm>
              <a:off x="3338500" y="28659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5"/>
            <p:cNvSpPr/>
            <p:nvPr/>
          </p:nvSpPr>
          <p:spPr>
            <a:xfrm>
              <a:off x="5933563" y="14435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48" name="Google Shape;848;p35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35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35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768;p34">
            <a:hlinkClick r:id="rId5" action="ppaction://hlinksldjump"/>
            <a:extLst>
              <a:ext uri="{FF2B5EF4-FFF2-40B4-BE49-F238E27FC236}">
                <a16:creationId xmlns:a16="http://schemas.microsoft.com/office/drawing/2014/main" id="{6ED9022B-E0EB-4D2A-9A90-2619A6418B44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9A0A92C1-DAC8-450B-970D-D9DDB1B2931C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" name="Google Shape;770;p34">
            <a:hlinkClick r:id="rId7" action="ppaction://hlinksldjump"/>
            <a:extLst>
              <a:ext uri="{FF2B5EF4-FFF2-40B4-BE49-F238E27FC236}">
                <a16:creationId xmlns:a16="http://schemas.microsoft.com/office/drawing/2014/main" id="{38949320-A21D-473B-820C-F6E046264F00}"/>
              </a:ext>
            </a:extLst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B63D4DF7-7C23-4351-82FA-4A20F464DA2B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" name="Google Shape;774;p34">
            <a:extLst>
              <a:ext uri="{FF2B5EF4-FFF2-40B4-BE49-F238E27FC236}">
                <a16:creationId xmlns:a16="http://schemas.microsoft.com/office/drawing/2014/main" id="{1C690C73-CB1E-4AA3-A87F-AE9E3AE3624A}"/>
              </a:ext>
            </a:extLst>
          </p:cNvPr>
          <p:cNvSpPr txBox="1"/>
          <p:nvPr/>
        </p:nvSpPr>
        <p:spPr>
          <a:xfrm>
            <a:off x="1074111" y="4498986"/>
            <a:ext cx="1159820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" name="Google Shape;783;p34">
            <a:extLst>
              <a:ext uri="{FF2B5EF4-FFF2-40B4-BE49-F238E27FC236}">
                <a16:creationId xmlns:a16="http://schemas.microsoft.com/office/drawing/2014/main" id="{65464D40-A7D1-4EBD-AB8B-0BF6772D262D}"/>
              </a:ext>
            </a:extLst>
          </p:cNvPr>
          <p:cNvSpPr/>
          <p:nvPr/>
        </p:nvSpPr>
        <p:spPr>
          <a:xfrm>
            <a:off x="1074111" y="4955009"/>
            <a:ext cx="1159820" cy="84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B20593B2-1416-4188-9905-064A4F7307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B5C888-F12E-4EAC-8E88-1F682B6649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7237" y="2450945"/>
            <a:ext cx="1617267" cy="218428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7" name="Google Shape;577;p34"/>
          <p:cNvGrpSpPr/>
          <p:nvPr/>
        </p:nvGrpSpPr>
        <p:grpSpPr>
          <a:xfrm>
            <a:off x="101721" y="4505825"/>
            <a:ext cx="8940558" cy="84600"/>
            <a:chOff x="155346" y="4358775"/>
            <a:chExt cx="8934304" cy="84600"/>
          </a:xfrm>
        </p:grpSpPr>
        <p:cxnSp>
          <p:nvCxnSpPr>
            <p:cNvPr id="578" name="Google Shape;578;p34"/>
            <p:cNvCxnSpPr/>
            <p:nvPr/>
          </p:nvCxnSpPr>
          <p:spPr>
            <a:xfrm rot="10800000">
              <a:off x="155350" y="4358775"/>
              <a:ext cx="89343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00025" dist="57150" dir="15840000" algn="bl" rotWithShape="0">
                <a:srgbClr val="7966E4"/>
              </a:outerShdw>
            </a:effectLst>
          </p:spPr>
        </p:cxnSp>
        <p:sp>
          <p:nvSpPr>
            <p:cNvPr id="579" name="Google Shape;579;p34"/>
            <p:cNvSpPr/>
            <p:nvPr/>
          </p:nvSpPr>
          <p:spPr>
            <a:xfrm>
              <a:off x="155346" y="4358775"/>
              <a:ext cx="8934300" cy="8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34"/>
          <p:cNvGrpSpPr/>
          <p:nvPr/>
        </p:nvGrpSpPr>
        <p:grpSpPr>
          <a:xfrm rot="10800000" flipH="1">
            <a:off x="3875075" y="1113199"/>
            <a:ext cx="2146913" cy="2771751"/>
            <a:chOff x="3875075" y="710349"/>
            <a:chExt cx="2146913" cy="2771751"/>
          </a:xfrm>
        </p:grpSpPr>
        <p:sp>
          <p:nvSpPr>
            <p:cNvPr id="581" name="Google Shape;581;p34"/>
            <p:cNvSpPr/>
            <p:nvPr/>
          </p:nvSpPr>
          <p:spPr>
            <a:xfrm>
              <a:off x="4408975" y="710349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4"/>
            <p:cNvSpPr/>
            <p:nvPr/>
          </p:nvSpPr>
          <p:spPr>
            <a:xfrm>
              <a:off x="3875075" y="2961300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4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" name="Google Shape;592;p34"/>
          <p:cNvSpPr txBox="1">
            <a:spLocks noGrp="1"/>
          </p:cNvSpPr>
          <p:nvPr>
            <p:ph type="subTitle" idx="1"/>
          </p:nvPr>
        </p:nvSpPr>
        <p:spPr>
          <a:xfrm>
            <a:off x="726375" y="985926"/>
            <a:ext cx="7683042" cy="3500076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/>
            <a:r>
              <a:rPr lang="en-US" b="1" dirty="0">
                <a:latin typeface="Bahnschrift Light" panose="020B0502040204020203" pitchFamily="34" charset="0"/>
                <a:cs typeface="Times New Roman" pitchFamily="18" charset="0"/>
              </a:rPr>
              <a:t>RUANG LINGKUP WILAYAH</a:t>
            </a:r>
          </a:p>
          <a:p>
            <a:pPr marL="0" lvl="0" indent="0"/>
            <a:endParaRPr lang="en-US" b="1" dirty="0">
              <a:latin typeface="Bahnschrift Light" panose="020B0502040204020203" pitchFamily="34" charset="0"/>
              <a:cs typeface="Times New Roman" pitchFamily="18" charset="0"/>
            </a:endParaRPr>
          </a:p>
          <a:p>
            <a:pPr marL="0" lvl="0" indent="0" algn="just"/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Kawasan yang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akan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diteliti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terkait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Penerapan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Konsep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Smart Infrastructure Pada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Aspek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Sarana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Pekotaan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yaitu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Kota Bandar Lampung. </a:t>
            </a:r>
            <a:endParaRPr lang="en-US" b="1" dirty="0">
              <a:latin typeface="Bahnschrift Light" panose="020B0502040204020203" pitchFamily="34" charset="0"/>
              <a:cs typeface="Times New Roman" pitchFamily="18" charset="0"/>
            </a:endParaRPr>
          </a:p>
          <a:p>
            <a:pPr marL="0" lvl="0" indent="0" algn="just"/>
            <a:endParaRPr lang="en-US" dirty="0">
              <a:latin typeface="Bahnschrift Light" panose="020B0502040204020203" pitchFamily="34" charset="0"/>
            </a:endParaRPr>
          </a:p>
          <a:p>
            <a:pPr marL="0" lvl="0" indent="0" algn="just"/>
            <a:endParaRPr lang="en-US" dirty="0">
              <a:latin typeface="Bahnschrift Light" panose="020B0502040204020203" pitchFamily="34" charset="0"/>
            </a:endParaRPr>
          </a:p>
          <a:p>
            <a:pPr marL="0" lvl="0" indent="0" algn="ctr"/>
            <a:r>
              <a:rPr lang="en-US" b="1" dirty="0">
                <a:latin typeface="Bahnschrift Light" panose="020B0502040204020203" pitchFamily="34" charset="0"/>
              </a:rPr>
              <a:t>RUANG LINGKUP MATERI</a:t>
            </a:r>
          </a:p>
          <a:p>
            <a:pPr marL="0" lvl="0" indent="0" algn="just"/>
            <a:endParaRPr lang="en-US" dirty="0">
              <a:latin typeface="Bahnschrift Light" panose="020B0502040204020203" pitchFamily="34" charset="0"/>
            </a:endParaRPr>
          </a:p>
          <a:p>
            <a:pPr marL="0" lvl="0" indent="0" algn="just"/>
            <a:r>
              <a:rPr lang="en-US" kern="1200" dirty="0" err="1">
                <a:latin typeface="Bahnschrift Light" panose="020B0502040204020203" pitchFamily="34" charset="0"/>
                <a:cs typeface="Times New Roman" pitchFamily="18" charset="0"/>
              </a:rPr>
              <a:t>Ruang</a:t>
            </a:r>
            <a:r>
              <a:rPr lang="en-US" kern="1200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kern="1200" dirty="0" err="1">
                <a:latin typeface="Bahnschrift Light" panose="020B0502040204020203" pitchFamily="34" charset="0"/>
                <a:cs typeface="Times New Roman" pitchFamily="18" charset="0"/>
              </a:rPr>
              <a:t>lingkup</a:t>
            </a:r>
            <a:r>
              <a:rPr lang="en-US" kern="1200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kern="1200" dirty="0" err="1">
                <a:latin typeface="Bahnschrift Light" panose="020B0502040204020203" pitchFamily="34" charset="0"/>
                <a:cs typeface="Times New Roman" pitchFamily="18" charset="0"/>
              </a:rPr>
              <a:t>substansi</a:t>
            </a:r>
            <a:r>
              <a:rPr lang="en-US" kern="1200" dirty="0">
                <a:latin typeface="Bahnschrift Light" panose="020B0502040204020203" pitchFamily="34" charset="0"/>
                <a:cs typeface="Times New Roman" pitchFamily="18" charset="0"/>
              </a:rPr>
              <a:t> yang </a:t>
            </a:r>
            <a:r>
              <a:rPr lang="en-US" kern="1200" dirty="0" err="1">
                <a:latin typeface="Bahnschrift Light" panose="020B0502040204020203" pitchFamily="34" charset="0"/>
                <a:cs typeface="Times New Roman" pitchFamily="18" charset="0"/>
              </a:rPr>
              <a:t>akan</a:t>
            </a:r>
            <a:r>
              <a:rPr lang="en-US" kern="1200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kern="1200" dirty="0" err="1">
                <a:latin typeface="Bahnschrift Light" panose="020B0502040204020203" pitchFamily="34" charset="0"/>
                <a:cs typeface="Times New Roman" pitchFamily="18" charset="0"/>
              </a:rPr>
              <a:t>dibahas</a:t>
            </a:r>
            <a:r>
              <a:rPr lang="en-US" kern="1200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kern="1200" dirty="0" err="1">
                <a:latin typeface="Bahnschrift Light" panose="020B0502040204020203" pitchFamily="34" charset="0"/>
                <a:cs typeface="Times New Roman" pitchFamily="18" charset="0"/>
              </a:rPr>
              <a:t>dalam</a:t>
            </a:r>
            <a:r>
              <a:rPr lang="en-US" kern="1200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kern="1200" dirty="0" err="1">
                <a:latin typeface="Bahnschrift Light" panose="020B0502040204020203" pitchFamily="34" charset="0"/>
                <a:cs typeface="Times New Roman" pitchFamily="18" charset="0"/>
              </a:rPr>
              <a:t>penelitian</a:t>
            </a:r>
            <a:r>
              <a:rPr lang="en-US" kern="1200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kern="1200" dirty="0" err="1">
                <a:latin typeface="Bahnschrift Light" panose="020B0502040204020203" pitchFamily="34" charset="0"/>
                <a:cs typeface="Times New Roman" pitchFamily="18" charset="0"/>
              </a:rPr>
              <a:t>ini</a:t>
            </a:r>
            <a:r>
              <a:rPr lang="en-US" kern="1200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kern="1200" dirty="0" err="1">
                <a:latin typeface="Bahnschrift Light" panose="020B0502040204020203" pitchFamily="34" charset="0"/>
                <a:cs typeface="Times New Roman" pitchFamily="18" charset="0"/>
              </a:rPr>
              <a:t>membahas</a:t>
            </a:r>
            <a:r>
              <a:rPr lang="en-US" kern="1200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kern="1200" dirty="0" err="1">
                <a:latin typeface="Bahnschrift Light" panose="020B0502040204020203" pitchFamily="34" charset="0"/>
                <a:cs typeface="Times New Roman" pitchFamily="18" charset="0"/>
              </a:rPr>
              <a:t>teori</a:t>
            </a:r>
            <a:r>
              <a:rPr lang="en-US" kern="1200" dirty="0">
                <a:latin typeface="Bahnschrift Light" panose="020B0502040204020203" pitchFamily="34" charset="0"/>
                <a:cs typeface="Times New Roman" pitchFamily="18" charset="0"/>
              </a:rPr>
              <a:t> yang </a:t>
            </a:r>
            <a:r>
              <a:rPr lang="en-US" kern="1200" dirty="0" err="1">
                <a:latin typeface="Bahnschrift Light" panose="020B0502040204020203" pitchFamily="34" charset="0"/>
                <a:cs typeface="Times New Roman" pitchFamily="18" charset="0"/>
              </a:rPr>
              <a:t>berkaitan</a:t>
            </a:r>
            <a:r>
              <a:rPr lang="en-US" kern="1200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kern="1200" dirty="0" err="1">
                <a:latin typeface="Bahnschrift Light" panose="020B0502040204020203" pitchFamily="34" charset="0"/>
                <a:cs typeface="Times New Roman" pitchFamily="18" charset="0"/>
              </a:rPr>
              <a:t>dengan</a:t>
            </a:r>
            <a:r>
              <a:rPr lang="en-US" kern="1200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b="1" kern="1200" dirty="0">
                <a:latin typeface="Bahnschrift Light" panose="020B0502040204020203" pitchFamily="34" charset="0"/>
                <a:cs typeface="Times New Roman" pitchFamily="18" charset="0"/>
              </a:rPr>
              <a:t>Smart Infrastructure Pada </a:t>
            </a:r>
            <a:r>
              <a:rPr lang="en-US" b="1" kern="1200" dirty="0" err="1">
                <a:latin typeface="Bahnschrift Light" panose="020B0502040204020203" pitchFamily="34" charset="0"/>
                <a:cs typeface="Times New Roman" pitchFamily="18" charset="0"/>
              </a:rPr>
              <a:t>Aspek</a:t>
            </a:r>
            <a:r>
              <a:rPr lang="en-US" b="1" kern="1200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b="1" kern="1200" dirty="0" err="1">
                <a:latin typeface="Bahnschrift Light" panose="020B0502040204020203" pitchFamily="34" charset="0"/>
                <a:cs typeface="Times New Roman" pitchFamily="18" charset="0"/>
              </a:rPr>
              <a:t>Sarana</a:t>
            </a:r>
            <a:r>
              <a:rPr lang="en-US" b="1" kern="1200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b="1" kern="1200" dirty="0" err="1">
                <a:latin typeface="Bahnschrift Light" panose="020B0502040204020203" pitchFamily="34" charset="0"/>
                <a:cs typeface="Times New Roman" pitchFamily="18" charset="0"/>
              </a:rPr>
              <a:t>Perkotaan</a:t>
            </a:r>
            <a:r>
              <a:rPr lang="en-US" b="1" kern="1200" dirty="0">
                <a:latin typeface="Bahnschrift Light" panose="020B0502040204020203" pitchFamily="34" charset="0"/>
                <a:cs typeface="Times New Roman" pitchFamily="18" charset="0"/>
              </a:rPr>
              <a:t>.</a:t>
            </a:r>
            <a:endParaRPr lang="en-US" dirty="0">
              <a:latin typeface="Bahnschrift Light" panose="020B0502040204020203" pitchFamily="34" charset="0"/>
            </a:endParaRPr>
          </a:p>
        </p:txBody>
      </p:sp>
      <p:sp>
        <p:nvSpPr>
          <p:cNvPr id="768" name="Google Shape;768;p34">
            <a:hlinkClick r:id="rId3" action="ppaction://hlinksldjump"/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9" name="Google Shape;769;p34">
            <a:hlinkClick r:id="rId4" action="ppaction://hlinksldjump"/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0" name="Google Shape;770;p34">
            <a:hlinkClick r:id="rId5" action="ppaction://hlinksldjump"/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1" name="Google Shape;771;p34">
            <a:hlinkClick r:id="" action="ppaction://noaction"/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4" name="Google Shape;774;p34"/>
          <p:cNvSpPr txBox="1"/>
          <p:nvPr/>
        </p:nvSpPr>
        <p:spPr>
          <a:xfrm>
            <a:off x="1074111" y="4498986"/>
            <a:ext cx="1159820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3" name="Google Shape;783;p34"/>
          <p:cNvSpPr/>
          <p:nvPr/>
        </p:nvSpPr>
        <p:spPr>
          <a:xfrm>
            <a:off x="1074111" y="4955009"/>
            <a:ext cx="1159820" cy="84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4" name="Google Shape;784;p34">
            <a:hlinkClick r:id="rId6" action="ppaction://hlinksldjump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34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4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818;p35">
            <a:extLst>
              <a:ext uri="{FF2B5EF4-FFF2-40B4-BE49-F238E27FC236}">
                <a16:creationId xmlns:a16="http://schemas.microsoft.com/office/drawing/2014/main" id="{1682206F-0BBA-4742-B78E-AD34A90FA29D}"/>
              </a:ext>
            </a:extLst>
          </p:cNvPr>
          <p:cNvSpPr txBox="1">
            <a:spLocks/>
          </p:cNvSpPr>
          <p:nvPr/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en-US" sz="2000" dirty="0" err="1"/>
              <a:t>Ruang</a:t>
            </a:r>
            <a:r>
              <a:rPr lang="en-US" sz="2000" dirty="0"/>
              <a:t> </a:t>
            </a:r>
            <a:r>
              <a:rPr lang="en-US" sz="2000" dirty="0" err="1"/>
              <a:t>Lingkup</a:t>
            </a:r>
            <a:r>
              <a:rPr lang="en-US" sz="2000" dirty="0"/>
              <a:t> </a:t>
            </a:r>
            <a:r>
              <a:rPr lang="en-US" sz="2000" dirty="0" err="1"/>
              <a:t>Penelitian</a:t>
            </a:r>
            <a:endParaRPr lang="en-US" sz="2000" dirty="0"/>
          </a:p>
        </p:txBody>
      </p:sp>
      <p:pic>
        <p:nvPicPr>
          <p:cNvPr id="216" name="Picture 215">
            <a:extLst>
              <a:ext uri="{FF2B5EF4-FFF2-40B4-BE49-F238E27FC236}">
                <a16:creationId xmlns:a16="http://schemas.microsoft.com/office/drawing/2014/main" id="{AA752544-8F95-4F84-BDB9-B6DAFA537D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41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7" name="Google Shape;577;p34"/>
          <p:cNvGrpSpPr/>
          <p:nvPr/>
        </p:nvGrpSpPr>
        <p:grpSpPr>
          <a:xfrm>
            <a:off x="101721" y="4505825"/>
            <a:ext cx="8940558" cy="84600"/>
            <a:chOff x="155346" y="4358775"/>
            <a:chExt cx="8934304" cy="84600"/>
          </a:xfrm>
        </p:grpSpPr>
        <p:cxnSp>
          <p:nvCxnSpPr>
            <p:cNvPr id="578" name="Google Shape;578;p34"/>
            <p:cNvCxnSpPr/>
            <p:nvPr/>
          </p:nvCxnSpPr>
          <p:spPr>
            <a:xfrm rot="10800000">
              <a:off x="155350" y="4358775"/>
              <a:ext cx="89343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00025" dist="57150" dir="15840000" algn="bl" rotWithShape="0">
                <a:srgbClr val="7966E4"/>
              </a:outerShdw>
            </a:effectLst>
          </p:spPr>
        </p:cxnSp>
        <p:sp>
          <p:nvSpPr>
            <p:cNvPr id="579" name="Google Shape;579;p34"/>
            <p:cNvSpPr/>
            <p:nvPr/>
          </p:nvSpPr>
          <p:spPr>
            <a:xfrm>
              <a:off x="155346" y="4358775"/>
              <a:ext cx="8934300" cy="8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34"/>
          <p:cNvGrpSpPr/>
          <p:nvPr/>
        </p:nvGrpSpPr>
        <p:grpSpPr>
          <a:xfrm rot="10800000" flipH="1">
            <a:off x="3875075" y="1113199"/>
            <a:ext cx="2146913" cy="2771751"/>
            <a:chOff x="3875075" y="710349"/>
            <a:chExt cx="2146913" cy="2771751"/>
          </a:xfrm>
        </p:grpSpPr>
        <p:sp>
          <p:nvSpPr>
            <p:cNvPr id="581" name="Google Shape;581;p34"/>
            <p:cNvSpPr/>
            <p:nvPr/>
          </p:nvSpPr>
          <p:spPr>
            <a:xfrm>
              <a:off x="4408975" y="710349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4"/>
            <p:cNvSpPr/>
            <p:nvPr/>
          </p:nvSpPr>
          <p:spPr>
            <a:xfrm>
              <a:off x="3875075" y="2961300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4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" name="Google Shape;592;p34"/>
          <p:cNvSpPr txBox="1">
            <a:spLocks noGrp="1"/>
          </p:cNvSpPr>
          <p:nvPr>
            <p:ph type="subTitle" idx="1"/>
          </p:nvPr>
        </p:nvSpPr>
        <p:spPr>
          <a:xfrm>
            <a:off x="726375" y="985926"/>
            <a:ext cx="7683042" cy="3500076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/>
            <a:r>
              <a:rPr lang="en-US" b="1" dirty="0" err="1">
                <a:latin typeface="Bahnschrift Light" panose="020B0502040204020203" pitchFamily="34" charset="0"/>
                <a:cs typeface="Times New Roman" pitchFamily="18" charset="0"/>
              </a:rPr>
              <a:t>Penelitian</a:t>
            </a:r>
            <a:r>
              <a:rPr lang="en-US" b="1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b="1" dirty="0" err="1">
                <a:latin typeface="Bahnschrift Light" panose="020B0502040204020203" pitchFamily="34" charset="0"/>
                <a:cs typeface="Times New Roman" pitchFamily="18" charset="0"/>
              </a:rPr>
              <a:t>ini</a:t>
            </a:r>
            <a:r>
              <a:rPr lang="en-US" b="1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b="1" dirty="0" err="1">
                <a:latin typeface="Bahnschrift Light" panose="020B0502040204020203" pitchFamily="34" charset="0"/>
                <a:cs typeface="Times New Roman" pitchFamily="18" charset="0"/>
              </a:rPr>
              <a:t>menggunakan</a:t>
            </a:r>
            <a:r>
              <a:rPr lang="en-US" b="1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b="1" dirty="0" err="1">
                <a:latin typeface="Bahnschrift Light" panose="020B0502040204020203" pitchFamily="34" charset="0"/>
                <a:cs typeface="Times New Roman" pitchFamily="18" charset="0"/>
              </a:rPr>
              <a:t>penelitian</a:t>
            </a:r>
            <a:r>
              <a:rPr lang="en-US" b="1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b="1" dirty="0" err="1">
                <a:latin typeface="Bahnschrift Light" panose="020B0502040204020203" pitchFamily="34" charset="0"/>
                <a:cs typeface="Times New Roman" pitchFamily="18" charset="0"/>
              </a:rPr>
              <a:t>kualitatif</a:t>
            </a:r>
            <a:r>
              <a:rPr lang="en-US" b="1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b="1" dirty="0" err="1">
                <a:latin typeface="Bahnschrift Light" panose="020B0502040204020203" pitchFamily="34" charset="0"/>
                <a:cs typeface="Times New Roman" pitchFamily="18" charset="0"/>
              </a:rPr>
              <a:t>dengan</a:t>
            </a:r>
            <a:r>
              <a:rPr lang="en-US" b="1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b="1" dirty="0" err="1">
                <a:latin typeface="Bahnschrift Light" panose="020B0502040204020203" pitchFamily="34" charset="0"/>
                <a:cs typeface="Times New Roman" pitchFamily="18" charset="0"/>
              </a:rPr>
              <a:t>pendekatan</a:t>
            </a:r>
            <a:r>
              <a:rPr lang="en-US" b="1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b="1" dirty="0" err="1">
                <a:latin typeface="Bahnschrift Light" panose="020B0502040204020203" pitchFamily="34" charset="0"/>
                <a:cs typeface="Times New Roman" pitchFamily="18" charset="0"/>
              </a:rPr>
              <a:t>deduktif</a:t>
            </a:r>
            <a:r>
              <a:rPr lang="en-US" b="1" dirty="0">
                <a:latin typeface="Bahnschrift Light" panose="020B0502040204020203" pitchFamily="34" charset="0"/>
                <a:cs typeface="Times New Roman" pitchFamily="18" charset="0"/>
              </a:rPr>
              <a:t>.</a:t>
            </a:r>
          </a:p>
          <a:p>
            <a:pPr marL="0" lvl="0" indent="0"/>
            <a:endParaRPr lang="en-US" b="1" dirty="0">
              <a:latin typeface="Bahnschrift Light" panose="020B0502040204020203" pitchFamily="34" charset="0"/>
              <a:cs typeface="Times New Roman" pitchFamily="18" charset="0"/>
            </a:endParaRPr>
          </a:p>
          <a:p>
            <a:pPr marL="0" lvl="0" indent="0" algn="ctr"/>
            <a:r>
              <a:rPr lang="en-US" b="1" dirty="0" err="1">
                <a:latin typeface="Bahnschrift Light" panose="020B0502040204020203" pitchFamily="34" charset="0"/>
                <a:cs typeface="Times New Roman" pitchFamily="18" charset="0"/>
              </a:rPr>
              <a:t>Metode</a:t>
            </a:r>
            <a:r>
              <a:rPr lang="en-US" b="1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b="1" dirty="0" err="1">
                <a:latin typeface="Bahnschrift Light" panose="020B0502040204020203" pitchFamily="34" charset="0"/>
                <a:cs typeface="Times New Roman" pitchFamily="18" charset="0"/>
              </a:rPr>
              <a:t>Pengambilan</a:t>
            </a:r>
            <a:r>
              <a:rPr lang="en-US" b="1" dirty="0">
                <a:latin typeface="Bahnschrift Light" panose="020B0502040204020203" pitchFamily="34" charset="0"/>
                <a:cs typeface="Times New Roman" pitchFamily="18" charset="0"/>
              </a:rPr>
              <a:t> Data</a:t>
            </a:r>
          </a:p>
          <a:p>
            <a:pPr marL="0" lvl="0" indent="0"/>
            <a:r>
              <a:rPr lang="en-US" b="1" dirty="0">
                <a:latin typeface="Bahnschrift Light" panose="020B0502040204020203" pitchFamily="34" charset="0"/>
                <a:cs typeface="Times New Roman" pitchFamily="18" charset="0"/>
              </a:rPr>
              <a:t>Primer        </a:t>
            </a:r>
            <a:r>
              <a:rPr lang="en-US" i="1" dirty="0" err="1"/>
              <a:t>Indepth</a:t>
            </a:r>
            <a:r>
              <a:rPr lang="en-US" i="1" dirty="0"/>
              <a:t> Interview. </a:t>
            </a:r>
          </a:p>
          <a:p>
            <a:pPr marL="0" lvl="0" indent="0" algn="just"/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Digunakan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untuk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menjawab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sasaran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2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dengan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melihat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program,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kendala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, dan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rencana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kedepannya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dalam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penerapan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i="1" dirty="0">
                <a:latin typeface="Bahnschrift Light" panose="020B0502040204020203" pitchFamily="34" charset="0"/>
                <a:cs typeface="Times New Roman" pitchFamily="18" charset="0"/>
              </a:rPr>
              <a:t>smart infrastructure 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pada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aspek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sarana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perkotaan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di Kota Bandar Lampung.</a:t>
            </a:r>
          </a:p>
          <a:p>
            <a:pPr marL="0" lvl="0" indent="0" algn="just"/>
            <a:endParaRPr lang="en-US" dirty="0">
              <a:latin typeface="Bahnschrift Light" panose="020B0502040204020203" pitchFamily="34" charset="0"/>
              <a:cs typeface="Times New Roman" pitchFamily="18" charset="0"/>
            </a:endParaRPr>
          </a:p>
          <a:p>
            <a:pPr marL="0" lvl="0" indent="0" algn="just"/>
            <a:r>
              <a:rPr lang="en-US" b="1" dirty="0" err="1">
                <a:latin typeface="Bahnschrift Light" panose="020B0502040204020203" pitchFamily="34" charset="0"/>
                <a:cs typeface="Times New Roman" pitchFamily="18" charset="0"/>
              </a:rPr>
              <a:t>Sekunder</a:t>
            </a:r>
            <a:r>
              <a:rPr lang="en-US" b="1" dirty="0">
                <a:latin typeface="Bahnschrift Light" panose="020B0502040204020203" pitchFamily="34" charset="0"/>
                <a:cs typeface="Times New Roman" pitchFamily="18" charset="0"/>
              </a:rPr>
              <a:t>        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Kajian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Literatur</a:t>
            </a:r>
            <a:endParaRPr lang="en-US" dirty="0">
              <a:latin typeface="Bahnschrift Light" panose="020B0502040204020203" pitchFamily="34" charset="0"/>
              <a:cs typeface="Times New Roman" pitchFamily="18" charset="0"/>
            </a:endParaRPr>
          </a:p>
          <a:p>
            <a:pPr marL="0" lvl="0" indent="0" algn="just"/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Digunakan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untuk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menjawab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sasaran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1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melalui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preseden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kota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atau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negara lain yang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sudah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menerapkan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konsep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i="1" dirty="0">
                <a:latin typeface="Bahnschrift Light" panose="020B0502040204020203" pitchFamily="34" charset="0"/>
                <a:cs typeface="Times New Roman" pitchFamily="18" charset="0"/>
              </a:rPr>
              <a:t>smart infrastructure 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pada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aspek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sarana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perkotaan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.</a:t>
            </a:r>
            <a:endParaRPr lang="en-US" dirty="0">
              <a:latin typeface="Bahnschrift Light" panose="020B0502040204020203" pitchFamily="34" charset="0"/>
            </a:endParaRPr>
          </a:p>
        </p:txBody>
      </p:sp>
      <p:sp>
        <p:nvSpPr>
          <p:cNvPr id="768" name="Google Shape;768;p34">
            <a:hlinkClick r:id="rId3" action="ppaction://hlinksldjump"/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9" name="Google Shape;769;p34">
            <a:hlinkClick r:id="rId4" action="ppaction://hlinksldjump"/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0" name="Google Shape;770;p34">
            <a:hlinkClick r:id="rId5" action="ppaction://hlinksldjump"/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1" name="Google Shape;771;p34">
            <a:hlinkClick r:id="" action="ppaction://noaction"/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4" name="Google Shape;774;p34"/>
          <p:cNvSpPr txBox="1"/>
          <p:nvPr/>
        </p:nvSpPr>
        <p:spPr>
          <a:xfrm>
            <a:off x="1074111" y="4498986"/>
            <a:ext cx="1159820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3" name="Google Shape;783;p34"/>
          <p:cNvSpPr/>
          <p:nvPr/>
        </p:nvSpPr>
        <p:spPr>
          <a:xfrm>
            <a:off x="1074111" y="4955009"/>
            <a:ext cx="1159820" cy="84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4" name="Google Shape;784;p34">
            <a:hlinkClick r:id="rId6" action="ppaction://hlinksldjump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34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4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818;p35">
            <a:extLst>
              <a:ext uri="{FF2B5EF4-FFF2-40B4-BE49-F238E27FC236}">
                <a16:creationId xmlns:a16="http://schemas.microsoft.com/office/drawing/2014/main" id="{1682206F-0BBA-4742-B78E-AD34A90FA29D}"/>
              </a:ext>
            </a:extLst>
          </p:cNvPr>
          <p:cNvSpPr txBox="1">
            <a:spLocks/>
          </p:cNvSpPr>
          <p:nvPr/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en-US" sz="2000" dirty="0" err="1"/>
              <a:t>Metodologi</a:t>
            </a:r>
            <a:r>
              <a:rPr lang="en-US" sz="2000" dirty="0"/>
              <a:t> </a:t>
            </a:r>
            <a:r>
              <a:rPr lang="en-US" sz="2000" dirty="0" err="1"/>
              <a:t>Penelitian</a:t>
            </a:r>
            <a:endParaRPr lang="en-US" sz="2000" dirty="0"/>
          </a:p>
        </p:txBody>
      </p:sp>
      <p:pic>
        <p:nvPicPr>
          <p:cNvPr id="216" name="Picture 215">
            <a:extLst>
              <a:ext uri="{FF2B5EF4-FFF2-40B4-BE49-F238E27FC236}">
                <a16:creationId xmlns:a16="http://schemas.microsoft.com/office/drawing/2014/main" id="{AA752544-8F95-4F84-BDB9-B6DAFA537D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8246453-95D5-41F8-ADAC-143F516FC129}"/>
              </a:ext>
            </a:extLst>
          </p:cNvPr>
          <p:cNvCxnSpPr/>
          <p:nvPr/>
        </p:nvCxnSpPr>
        <p:spPr>
          <a:xfrm>
            <a:off x="1420837" y="2264898"/>
            <a:ext cx="309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DEB9B52-2A03-4D83-B589-582B21C35042}"/>
              </a:ext>
            </a:extLst>
          </p:cNvPr>
          <p:cNvCxnSpPr/>
          <p:nvPr/>
        </p:nvCxnSpPr>
        <p:spPr>
          <a:xfrm>
            <a:off x="1664677" y="3500511"/>
            <a:ext cx="309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256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7" name="Google Shape;577;p34"/>
          <p:cNvGrpSpPr/>
          <p:nvPr/>
        </p:nvGrpSpPr>
        <p:grpSpPr>
          <a:xfrm>
            <a:off x="101721" y="4505825"/>
            <a:ext cx="8940558" cy="84600"/>
            <a:chOff x="155346" y="4358775"/>
            <a:chExt cx="8934304" cy="84600"/>
          </a:xfrm>
        </p:grpSpPr>
        <p:cxnSp>
          <p:nvCxnSpPr>
            <p:cNvPr id="578" name="Google Shape;578;p34"/>
            <p:cNvCxnSpPr/>
            <p:nvPr/>
          </p:nvCxnSpPr>
          <p:spPr>
            <a:xfrm rot="10800000">
              <a:off x="155350" y="4358775"/>
              <a:ext cx="89343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00025" dist="57150" dir="15840000" algn="bl" rotWithShape="0">
                <a:srgbClr val="7966E4"/>
              </a:outerShdw>
            </a:effectLst>
          </p:spPr>
        </p:cxnSp>
        <p:sp>
          <p:nvSpPr>
            <p:cNvPr id="579" name="Google Shape;579;p34"/>
            <p:cNvSpPr/>
            <p:nvPr/>
          </p:nvSpPr>
          <p:spPr>
            <a:xfrm>
              <a:off x="155346" y="4358775"/>
              <a:ext cx="8934300" cy="8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34"/>
          <p:cNvGrpSpPr/>
          <p:nvPr/>
        </p:nvGrpSpPr>
        <p:grpSpPr>
          <a:xfrm rot="10800000" flipH="1">
            <a:off x="3875075" y="1113199"/>
            <a:ext cx="2146913" cy="2771751"/>
            <a:chOff x="3875075" y="710349"/>
            <a:chExt cx="2146913" cy="2771751"/>
          </a:xfrm>
        </p:grpSpPr>
        <p:sp>
          <p:nvSpPr>
            <p:cNvPr id="581" name="Google Shape;581;p34"/>
            <p:cNvSpPr/>
            <p:nvPr/>
          </p:nvSpPr>
          <p:spPr>
            <a:xfrm>
              <a:off x="4408975" y="710349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4"/>
            <p:cNvSpPr/>
            <p:nvPr/>
          </p:nvSpPr>
          <p:spPr>
            <a:xfrm>
              <a:off x="3875075" y="2961300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4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" name="Google Shape;592;p34"/>
          <p:cNvSpPr txBox="1">
            <a:spLocks noGrp="1"/>
          </p:cNvSpPr>
          <p:nvPr>
            <p:ph type="subTitle" idx="1"/>
          </p:nvPr>
        </p:nvSpPr>
        <p:spPr>
          <a:xfrm>
            <a:off x="726375" y="985926"/>
            <a:ext cx="7683042" cy="3312089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/>
            <a:endParaRPr lang="en-US" b="1" dirty="0">
              <a:latin typeface="Bahnschrift Light" panose="020B0502040204020203" pitchFamily="34" charset="0"/>
              <a:cs typeface="Times New Roman" pitchFamily="18" charset="0"/>
            </a:endParaRPr>
          </a:p>
          <a:p>
            <a:pPr marL="0" lvl="0" indent="0" algn="ctr"/>
            <a:r>
              <a:rPr lang="en-US" b="1" dirty="0">
                <a:latin typeface="Bahnschrift Light" panose="020B0502040204020203" pitchFamily="34" charset="0"/>
                <a:cs typeface="Times New Roman" pitchFamily="18" charset="0"/>
              </a:rPr>
              <a:t>Teknik Sampling</a:t>
            </a:r>
          </a:p>
          <a:p>
            <a:pPr marL="0" lvl="0" indent="0" algn="ctr"/>
            <a:endParaRPr lang="en-US" b="1" dirty="0">
              <a:latin typeface="Bahnschrift Light" panose="020B0502040204020203" pitchFamily="34" charset="0"/>
              <a:cs typeface="Times New Roman" pitchFamily="18" charset="0"/>
            </a:endParaRPr>
          </a:p>
          <a:p>
            <a:pPr marL="0" lvl="0" indent="0" algn="ctr"/>
            <a:r>
              <a:rPr lang="en-US" b="1" dirty="0">
                <a:latin typeface="Bahnschrift Light" panose="020B0502040204020203" pitchFamily="34" charset="0"/>
                <a:cs typeface="Times New Roman" pitchFamily="18" charset="0"/>
              </a:rPr>
              <a:t>Non Probability Sampling</a:t>
            </a:r>
            <a:r>
              <a:rPr lang="en-US" i="1" dirty="0"/>
              <a:t> </a:t>
            </a:r>
          </a:p>
          <a:p>
            <a:pPr marL="0" lvl="0" indent="0" algn="just"/>
            <a:endParaRPr lang="en-US" dirty="0">
              <a:latin typeface="Bahnschrift Light" panose="020B0502040204020203" pitchFamily="34" charset="0"/>
              <a:cs typeface="Times New Roman" pitchFamily="18" charset="0"/>
            </a:endParaRPr>
          </a:p>
          <a:p>
            <a:pPr marL="0" lvl="0" indent="0" algn="ctr"/>
            <a:r>
              <a:rPr lang="en-US" b="1" dirty="0" err="1">
                <a:latin typeface="Bahnschrift Light" panose="020B0502040204020203" pitchFamily="34" charset="0"/>
                <a:cs typeface="Times New Roman" pitchFamily="18" charset="0"/>
              </a:rPr>
              <a:t>Pusposive</a:t>
            </a:r>
            <a:r>
              <a:rPr lang="en-US" b="1" dirty="0">
                <a:latin typeface="Bahnschrift Light" panose="020B0502040204020203" pitchFamily="34" charset="0"/>
                <a:cs typeface="Times New Roman" pitchFamily="18" charset="0"/>
              </a:rPr>
              <a:t> Sampling</a:t>
            </a:r>
            <a:endParaRPr lang="en-US" dirty="0">
              <a:latin typeface="Bahnschrift Light" panose="020B0502040204020203" pitchFamily="34" charset="0"/>
              <a:cs typeface="Times New Roman" pitchFamily="18" charset="0"/>
            </a:endParaRPr>
          </a:p>
          <a:p>
            <a:pPr marL="0" lvl="0" indent="0" algn="just"/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.</a:t>
            </a:r>
          </a:p>
          <a:p>
            <a:pPr marL="342900" lvl="0" algn="just">
              <a:buAutoNum type="arabicPeriod"/>
            </a:pP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Bappeda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Kota Bandar Lampung</a:t>
            </a:r>
          </a:p>
          <a:p>
            <a:pPr marL="342900" lvl="0" algn="just">
              <a:buAutoNum type="arabicPeriod"/>
            </a:pP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Dinas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Pendidikan dan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Kebudayaan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Kota Bandar Lampung</a:t>
            </a:r>
          </a:p>
          <a:p>
            <a:pPr marL="342900" lvl="0" algn="just">
              <a:buAutoNum type="arabicPeriod"/>
            </a:pP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Dinas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Kesehatan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Kota Bandar Lampung</a:t>
            </a:r>
          </a:p>
          <a:p>
            <a:pPr marL="342900" lvl="0" algn="just">
              <a:buAutoNum type="arabicPeriod"/>
            </a:pP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Kementerian Agama Kota Bandar Lampung</a:t>
            </a:r>
          </a:p>
          <a:p>
            <a:pPr marL="342900" lvl="0" algn="just">
              <a:buAutoNum type="arabicPeriod"/>
            </a:pP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Dinas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Perdagangan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Kota Bandar Lampung</a:t>
            </a:r>
          </a:p>
          <a:p>
            <a:pPr marL="342900" lvl="0" algn="just">
              <a:buAutoNum type="arabicPeriod"/>
            </a:pP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Dinas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Pariwisata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Kota Bandar Lampung</a:t>
            </a:r>
          </a:p>
          <a:p>
            <a:pPr marL="342900" lvl="0" algn="just">
              <a:buAutoNum type="arabicPeriod"/>
            </a:pP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Dinas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Pemuda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dan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Olahraga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Kota Bandar Lampung</a:t>
            </a:r>
            <a:endParaRPr lang="en-US" dirty="0">
              <a:latin typeface="Bahnschrift Light" panose="020B0502040204020203" pitchFamily="34" charset="0"/>
            </a:endParaRPr>
          </a:p>
        </p:txBody>
      </p:sp>
      <p:sp>
        <p:nvSpPr>
          <p:cNvPr id="768" name="Google Shape;768;p34">
            <a:hlinkClick r:id="rId3" action="ppaction://hlinksldjump"/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9" name="Google Shape;769;p34">
            <a:hlinkClick r:id="rId4" action="ppaction://hlinksldjump"/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0" name="Google Shape;770;p34">
            <a:hlinkClick r:id="rId5" action="ppaction://hlinksldjump"/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1" name="Google Shape;771;p34">
            <a:hlinkClick r:id="" action="ppaction://noaction"/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4" name="Google Shape;774;p34"/>
          <p:cNvSpPr txBox="1"/>
          <p:nvPr/>
        </p:nvSpPr>
        <p:spPr>
          <a:xfrm>
            <a:off x="1074111" y="4498986"/>
            <a:ext cx="1159820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3" name="Google Shape;783;p34"/>
          <p:cNvSpPr/>
          <p:nvPr/>
        </p:nvSpPr>
        <p:spPr>
          <a:xfrm>
            <a:off x="1074111" y="4955009"/>
            <a:ext cx="1159820" cy="84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4" name="Google Shape;784;p34">
            <a:hlinkClick r:id="rId6" action="ppaction://hlinksldjump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34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4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818;p35">
            <a:extLst>
              <a:ext uri="{FF2B5EF4-FFF2-40B4-BE49-F238E27FC236}">
                <a16:creationId xmlns:a16="http://schemas.microsoft.com/office/drawing/2014/main" id="{1682206F-0BBA-4742-B78E-AD34A90FA29D}"/>
              </a:ext>
            </a:extLst>
          </p:cNvPr>
          <p:cNvSpPr txBox="1">
            <a:spLocks/>
          </p:cNvSpPr>
          <p:nvPr/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en-US" sz="2000" dirty="0" err="1"/>
              <a:t>Metodologi</a:t>
            </a:r>
            <a:r>
              <a:rPr lang="en-US" sz="2000" dirty="0"/>
              <a:t> </a:t>
            </a:r>
            <a:r>
              <a:rPr lang="en-US" sz="2000" dirty="0" err="1"/>
              <a:t>Penelitian</a:t>
            </a:r>
            <a:endParaRPr lang="en-US" sz="2000" dirty="0"/>
          </a:p>
        </p:txBody>
      </p:sp>
      <p:pic>
        <p:nvPicPr>
          <p:cNvPr id="216" name="Picture 215">
            <a:extLst>
              <a:ext uri="{FF2B5EF4-FFF2-40B4-BE49-F238E27FC236}">
                <a16:creationId xmlns:a16="http://schemas.microsoft.com/office/drawing/2014/main" id="{AA752544-8F95-4F84-BDB9-B6DAFA537D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32F7B67-A455-4106-A35A-C22A5750CE5B}"/>
              </a:ext>
            </a:extLst>
          </p:cNvPr>
          <p:cNvSpPr/>
          <p:nvPr/>
        </p:nvSpPr>
        <p:spPr>
          <a:xfrm>
            <a:off x="3783622" y="1185843"/>
            <a:ext cx="1568548" cy="2642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7268734A-5A75-4CD7-8643-01D6A65FF879}"/>
              </a:ext>
            </a:extLst>
          </p:cNvPr>
          <p:cNvSpPr/>
          <p:nvPr/>
        </p:nvSpPr>
        <p:spPr>
          <a:xfrm>
            <a:off x="4439244" y="2432166"/>
            <a:ext cx="232996" cy="2435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28FE8DF7-3799-4278-9A89-F1A633D70B41}"/>
              </a:ext>
            </a:extLst>
          </p:cNvPr>
          <p:cNvSpPr/>
          <p:nvPr/>
        </p:nvSpPr>
        <p:spPr>
          <a:xfrm>
            <a:off x="4439244" y="1919422"/>
            <a:ext cx="232996" cy="2435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162009"/>
      </p:ext>
    </p:extLst>
  </p:cSld>
  <p:clrMapOvr>
    <a:masterClrMapping/>
  </p:clrMapOvr>
</p:sld>
</file>

<file path=ppt/theme/theme1.xml><?xml version="1.0" encoding="utf-8"?>
<a:theme xmlns:a="http://schemas.openxmlformats.org/drawingml/2006/main" name="Management System Planner by Slidesgo">
  <a:themeElements>
    <a:clrScheme name="Simple Light">
      <a:dk1>
        <a:srgbClr val="36338C"/>
      </a:dk1>
      <a:lt1>
        <a:srgbClr val="DAE3F2"/>
      </a:lt1>
      <a:dk2>
        <a:srgbClr val="161620"/>
      </a:dk2>
      <a:lt2>
        <a:srgbClr val="FFFFFF"/>
      </a:lt2>
      <a:accent1>
        <a:srgbClr val="C7CEDE"/>
      </a:accent1>
      <a:accent2>
        <a:srgbClr val="7966E4"/>
      </a:accent2>
      <a:accent3>
        <a:srgbClr val="F0F5FD"/>
      </a:accent3>
      <a:accent4>
        <a:srgbClr val="F1F4FD"/>
      </a:accent4>
      <a:accent5>
        <a:srgbClr val="36338C"/>
      </a:accent5>
      <a:accent6>
        <a:srgbClr val="DAE3F2"/>
      </a:accent6>
      <a:hlink>
        <a:srgbClr val="3633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2625</TotalTime>
  <Words>6024</Words>
  <Application>Microsoft Office PowerPoint</Application>
  <PresentationFormat>On-screen Show (16:9)</PresentationFormat>
  <Paragraphs>1345</Paragraphs>
  <Slides>54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Arial</vt:lpstr>
      <vt:lpstr>Bahnschrift Light</vt:lpstr>
      <vt:lpstr>Libre Franklin</vt:lpstr>
      <vt:lpstr>Poppins</vt:lpstr>
      <vt:lpstr>Poppins ExtraBold</vt:lpstr>
      <vt:lpstr>Raleway</vt:lpstr>
      <vt:lpstr>Raleway Thin</vt:lpstr>
      <vt:lpstr>Symbol</vt:lpstr>
      <vt:lpstr>Times New Roman</vt:lpstr>
      <vt:lpstr>Management System Planner by Slidesgo</vt:lpstr>
      <vt:lpstr>KAJIAN PENGEMBANGAN SMART INFRASTRUCTURE PADA ASPEK SARANA PERKOTAAN DI KOTA BANDAR LAMPUNG </vt:lpstr>
      <vt:lpstr>Outline Pembahasan</vt:lpstr>
      <vt:lpstr>Pendahaluan</vt:lpstr>
      <vt:lpstr>PowerPoint Presentation</vt:lpstr>
      <vt:lpstr>PowerPoint Presentation</vt:lpstr>
      <vt:lpstr>Tujuan dan Sasaran</vt:lpstr>
      <vt:lpstr>PowerPoint Presentation</vt:lpstr>
      <vt:lpstr>PowerPoint Presentation</vt:lpstr>
      <vt:lpstr>PowerPoint Presentation</vt:lpstr>
      <vt:lpstr>PowerPoint Presentation</vt:lpstr>
      <vt:lpstr>Tinjauan Teori</vt:lpstr>
      <vt:lpstr>Sarana Perkotaan</vt:lpstr>
      <vt:lpstr>Smart City</vt:lpstr>
      <vt:lpstr>Smart City</vt:lpstr>
      <vt:lpstr>Smart Infrastructure</vt:lpstr>
      <vt:lpstr>Tahapan Smart Infrastructure</vt:lpstr>
      <vt:lpstr>Level, Prinsip dan Nilai Smart Infrastructure</vt:lpstr>
      <vt:lpstr>Sintesa Literatur</vt:lpstr>
      <vt:lpstr>Gambaran Umum</vt:lpstr>
      <vt:lpstr>Kota Bandar Lampung</vt:lpstr>
      <vt:lpstr>Sarana Pemerintahan Kota Bandar Lampung</vt:lpstr>
      <vt:lpstr>PowerPoint Presentation</vt:lpstr>
      <vt:lpstr>PowerPoint Presentation</vt:lpstr>
      <vt:lpstr>PowerPoint Presentation</vt:lpstr>
      <vt:lpstr>Sarana Perdagangan dan Niaga Kota Bandar Lampung</vt:lpstr>
      <vt:lpstr>Sarana Perdagangan dan Niaga Kota Bandar Lampung</vt:lpstr>
      <vt:lpstr>Sarana Kebudayaan dan Rekreasi Kota Bandar Lampung</vt:lpstr>
      <vt:lpstr>Sarana Ruang Terbuka, Taman dan Lapangan Kota Bandar Lampung</vt:lpstr>
      <vt:lpstr>Analisis dan Pembahasan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Penutup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DAFTAR PUSTAKA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KAJIAN PENGEMBANGAN SMART INFRASTRUCTURE PADA ASPEK SARANA PERKOTAAN DI KOTA BANDAR LAMPUNG</dc:title>
  <dc:creator>Arief RR</dc:creator>
  <cp:lastModifiedBy>Arief Rahmat Royan</cp:lastModifiedBy>
  <cp:revision>242</cp:revision>
  <dcterms:modified xsi:type="dcterms:W3CDTF">2021-12-20T04:30:22Z</dcterms:modified>
</cp:coreProperties>
</file>